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57"/>
  </p:notesMasterIdLst>
  <p:sldIdLst>
    <p:sldId id="392" r:id="rId7"/>
    <p:sldId id="364" r:id="rId8"/>
    <p:sldId id="405" r:id="rId9"/>
    <p:sldId id="410" r:id="rId10"/>
    <p:sldId id="256" r:id="rId11"/>
    <p:sldId id="434" r:id="rId12"/>
    <p:sldId id="437" r:id="rId13"/>
    <p:sldId id="438" r:id="rId14"/>
    <p:sldId id="439" r:id="rId15"/>
    <p:sldId id="440" r:id="rId16"/>
    <p:sldId id="441" r:id="rId17"/>
    <p:sldId id="442" r:id="rId18"/>
    <p:sldId id="436" r:id="rId19"/>
    <p:sldId id="435" r:id="rId20"/>
    <p:sldId id="449" r:id="rId21"/>
    <p:sldId id="534" r:id="rId22"/>
    <p:sldId id="448" r:id="rId23"/>
    <p:sldId id="314" r:id="rId24"/>
    <p:sldId id="535" r:id="rId25"/>
    <p:sldId id="539" r:id="rId26"/>
    <p:sldId id="540" r:id="rId27"/>
    <p:sldId id="311" r:id="rId28"/>
    <p:sldId id="408" r:id="rId29"/>
    <p:sldId id="444" r:id="rId30"/>
    <p:sldId id="443" r:id="rId31"/>
    <p:sldId id="445" r:id="rId32"/>
    <p:sldId id="446" r:id="rId33"/>
    <p:sldId id="447" r:id="rId34"/>
    <p:sldId id="313" r:id="rId35"/>
    <p:sldId id="451" r:id="rId36"/>
    <p:sldId id="517" r:id="rId37"/>
    <p:sldId id="461" r:id="rId38"/>
    <p:sldId id="462" r:id="rId39"/>
    <p:sldId id="463" r:id="rId40"/>
    <p:sldId id="464" r:id="rId41"/>
    <p:sldId id="465" r:id="rId42"/>
    <p:sldId id="466" r:id="rId43"/>
    <p:sldId id="467" r:id="rId44"/>
    <p:sldId id="454" r:id="rId45"/>
    <p:sldId id="453" r:id="rId46"/>
    <p:sldId id="452" r:id="rId47"/>
    <p:sldId id="455" r:id="rId48"/>
    <p:sldId id="456" r:id="rId49"/>
    <p:sldId id="457" r:id="rId50"/>
    <p:sldId id="458" r:id="rId51"/>
    <p:sldId id="459" r:id="rId52"/>
    <p:sldId id="460" r:id="rId53"/>
    <p:sldId id="395" r:id="rId54"/>
    <p:sldId id="411" r:id="rId55"/>
    <p:sldId id="541" r:id="rId56"/>
    <p:sldId id="412" r:id="rId57"/>
    <p:sldId id="407" r:id="rId58"/>
    <p:sldId id="394" r:id="rId59"/>
    <p:sldId id="478" r:id="rId60"/>
    <p:sldId id="522" r:id="rId61"/>
    <p:sldId id="515" r:id="rId62"/>
    <p:sldId id="414" r:id="rId63"/>
    <p:sldId id="505" r:id="rId64"/>
    <p:sldId id="506" r:id="rId65"/>
    <p:sldId id="507" r:id="rId66"/>
    <p:sldId id="514" r:id="rId67"/>
    <p:sldId id="508" r:id="rId68"/>
    <p:sldId id="511" r:id="rId69"/>
    <p:sldId id="307" r:id="rId70"/>
    <p:sldId id="504" r:id="rId71"/>
    <p:sldId id="509" r:id="rId72"/>
    <p:sldId id="415" r:id="rId73"/>
    <p:sldId id="510" r:id="rId74"/>
    <p:sldId id="512" r:id="rId75"/>
    <p:sldId id="513" r:id="rId76"/>
    <p:sldId id="396" r:id="rId77"/>
    <p:sldId id="403" r:id="rId78"/>
    <p:sldId id="404" r:id="rId79"/>
    <p:sldId id="397" r:id="rId80"/>
    <p:sldId id="402" r:id="rId81"/>
    <p:sldId id="391" r:id="rId82"/>
    <p:sldId id="417" r:id="rId83"/>
    <p:sldId id="416" r:id="rId84"/>
    <p:sldId id="419" r:id="rId85"/>
    <p:sldId id="418" r:id="rId86"/>
    <p:sldId id="421" r:id="rId87"/>
    <p:sldId id="429" r:id="rId88"/>
    <p:sldId id="428" r:id="rId89"/>
    <p:sldId id="432" r:id="rId90"/>
    <p:sldId id="430" r:id="rId91"/>
    <p:sldId id="433" r:id="rId92"/>
    <p:sldId id="431" r:id="rId93"/>
    <p:sldId id="427" r:id="rId94"/>
    <p:sldId id="426" r:id="rId95"/>
    <p:sldId id="422" r:id="rId96"/>
    <p:sldId id="423" r:id="rId97"/>
    <p:sldId id="420" r:id="rId98"/>
    <p:sldId id="424" r:id="rId99"/>
    <p:sldId id="409" r:id="rId100"/>
    <p:sldId id="425" r:id="rId101"/>
    <p:sldId id="525" r:id="rId102"/>
    <p:sldId id="479" r:id="rId103"/>
    <p:sldId id="484" r:id="rId104"/>
    <p:sldId id="485" r:id="rId105"/>
    <p:sldId id="488" r:id="rId106"/>
    <p:sldId id="483" r:id="rId107"/>
    <p:sldId id="487" r:id="rId108"/>
    <p:sldId id="486" r:id="rId109"/>
    <p:sldId id="481" r:id="rId110"/>
    <p:sldId id="482" r:id="rId111"/>
    <p:sldId id="480" r:id="rId112"/>
    <p:sldId id="400" r:id="rId113"/>
    <p:sldId id="496" r:id="rId114"/>
    <p:sldId id="497" r:id="rId115"/>
    <p:sldId id="498" r:id="rId116"/>
    <p:sldId id="500" r:id="rId117"/>
    <p:sldId id="499" r:id="rId118"/>
    <p:sldId id="501" r:id="rId119"/>
    <p:sldId id="503" r:id="rId120"/>
    <p:sldId id="502" r:id="rId121"/>
    <p:sldId id="490" r:id="rId122"/>
    <p:sldId id="491" r:id="rId123"/>
    <p:sldId id="492" r:id="rId124"/>
    <p:sldId id="493" r:id="rId125"/>
    <p:sldId id="494" r:id="rId126"/>
    <p:sldId id="495" r:id="rId127"/>
    <p:sldId id="538" r:id="rId128"/>
    <p:sldId id="537" r:id="rId129"/>
    <p:sldId id="399" r:id="rId130"/>
    <p:sldId id="523" r:id="rId131"/>
    <p:sldId id="527" r:id="rId132"/>
    <p:sldId id="518" r:id="rId133"/>
    <p:sldId id="528" r:id="rId134"/>
    <p:sldId id="489" r:id="rId135"/>
    <p:sldId id="526" r:id="rId136"/>
    <p:sldId id="531" r:id="rId137"/>
    <p:sldId id="532" r:id="rId138"/>
    <p:sldId id="533" r:id="rId139"/>
    <p:sldId id="529" r:id="rId140"/>
    <p:sldId id="520" r:id="rId141"/>
    <p:sldId id="524" r:id="rId142"/>
    <p:sldId id="521" r:id="rId143"/>
    <p:sldId id="398" r:id="rId144"/>
    <p:sldId id="519" r:id="rId145"/>
    <p:sldId id="401" r:id="rId146"/>
    <p:sldId id="468" r:id="rId147"/>
    <p:sldId id="469" r:id="rId148"/>
    <p:sldId id="470" r:id="rId149"/>
    <p:sldId id="471" r:id="rId150"/>
    <p:sldId id="472" r:id="rId151"/>
    <p:sldId id="473" r:id="rId152"/>
    <p:sldId id="474" r:id="rId153"/>
    <p:sldId id="475" r:id="rId154"/>
    <p:sldId id="476" r:id="rId155"/>
    <p:sldId id="536" r:id="rId156"/>
  </p:sldIdLst>
  <p:sldSz cx="9144000" cy="6858000" type="screen4x3"/>
  <p:notesSz cx="6858000" cy="9144000"/>
  <p:embeddedFontLst>
    <p:embeddedFont>
      <p:font typeface="Calibri" panose="020F0502020204030204" pitchFamily="34" charset="0"/>
      <p:regular r:id="rId158"/>
      <p:bold r:id="rId159"/>
      <p:italic r:id="rId160"/>
      <p:boldItalic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2"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75696" autoAdjust="0"/>
  </p:normalViewPr>
  <p:slideViewPr>
    <p:cSldViewPr snapToGrid="0">
      <p:cViewPr varScale="1">
        <p:scale>
          <a:sx n="54" d="100"/>
          <a:sy n="54" d="100"/>
        </p:scale>
        <p:origin x="1878"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font" Target="fonts/font2.fntdata"/><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font" Target="fonts/font3.fntdata"/><Relationship Id="rId165"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font" Target="fonts/font4.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customschemas.google.com/relationships/presentationmetadata" Target="meta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font" Target="fonts/font1.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marketplace.visualstudio.com/items?itemName=MS-vsliveshare.vsliveshare"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attkimber.co.uk/jfdi-deploymen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7494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3529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9933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953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optimal setup to work in this rhythm is two developers sitting side by side, a single computer with two input devices: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That’s two monitors, two keyboards, and two mice. However, developers may do pairs remotely if they work in a remote environment via tools like </a:t>
            </a:r>
            <a:r>
              <a:rPr lang="en-US" sz="1800" b="0" i="0" u="none" strike="noStrike" cap="none" dirty="0">
                <a:solidFill>
                  <a:srgbClr val="000000"/>
                </a:solidFill>
                <a:effectLst/>
                <a:latin typeface="Arial"/>
                <a:ea typeface="Arial"/>
                <a:cs typeface="Arial"/>
                <a:sym typeface="Arial"/>
                <a:hlinkClick r:id="rId3"/>
              </a:rPr>
              <a:t>Live Share</a:t>
            </a:r>
            <a:r>
              <a:rPr lang="en-US" sz="1800" b="0" i="0" u="none" strike="noStrike" cap="none" dirty="0">
                <a:solidFill>
                  <a:srgbClr val="000000"/>
                </a:solidFill>
                <a:effectLst/>
                <a:latin typeface="Arial"/>
                <a:ea typeface="Arial"/>
                <a:cs typeface="Arial"/>
                <a:sym typeface="Arial"/>
              </a:rPr>
              <a:t> etc.</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200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3057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9204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8542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5936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8775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917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49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6078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0561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468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61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9693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9942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Everything as Code includes system design, also stored as code. In old world IT, infrastructure required specialized skills and physical hardware and cables to be installed.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Systems were precious or were not touched / updated often as the people who created them no longer work for the company.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The dawn of cloud computing and cloud native applications has meant it is cheap and easy to spin up virtual infrastructure.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By storing the configuration of virtual environments as code, they can be life-cycled and recreated whenever needed.</a:t>
            </a:r>
            <a:endParaRPr lang="fr-FR" sz="2400" b="1"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7314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307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636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80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2081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8166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3787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9146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8549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433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1244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It also enables collaboration across all interested parties on a regular basis and facilitates conversation on the future direction of the product.</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8091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5185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Use available online tools and emulators where possible.</a:t>
            </a:r>
          </a:p>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2996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24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152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3978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5872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3704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8387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7845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9332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9278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5495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1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a:p>
        </p:txBody>
      </p:sp>
    </p:spTree>
    <p:extLst>
      <p:ext uri="{BB962C8B-B14F-4D97-AF65-F5344CB8AC3E}">
        <p14:creationId xmlns:p14="http://schemas.microsoft.com/office/powerpoint/2010/main" val="4152108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7342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6019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5527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9953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217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2684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2200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4335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17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51523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36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17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31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teams are designed to be cross-functional and independent—able to: </a:t>
            </a:r>
          </a:p>
          <a:p>
            <a:pPr marL="285750" lvl="0" indent="-285750" algn="l" rtl="0">
              <a:spcBef>
                <a:spcPts val="0"/>
              </a:spcBef>
              <a:spcAft>
                <a:spcPts val="0"/>
              </a:spcAft>
              <a:buFont typeface="Arial" panose="020B0604020202020204" pitchFamily="34" charset="0"/>
              <a:buChar char="•"/>
            </a:pPr>
            <a:r>
              <a:rPr lang="en-US" dirty="0"/>
              <a:t>design and run user experiments, </a:t>
            </a:r>
          </a:p>
          <a:p>
            <a:pPr marL="285750" lvl="0" indent="-285750" algn="l" rtl="0">
              <a:spcBef>
                <a:spcPts val="0"/>
              </a:spcBef>
              <a:spcAft>
                <a:spcPts val="0"/>
              </a:spcAft>
              <a:buFont typeface="Arial" panose="020B0604020202020204" pitchFamily="34" charset="0"/>
              <a:buChar char="•"/>
            </a:pPr>
            <a:r>
              <a:rPr lang="en-US" dirty="0"/>
              <a:t>build and deliver new features, </a:t>
            </a:r>
          </a:p>
          <a:p>
            <a:pPr marL="285750" lvl="0" indent="-285750" algn="l" rtl="0">
              <a:spcBef>
                <a:spcPts val="0"/>
              </a:spcBef>
              <a:spcAft>
                <a:spcPts val="0"/>
              </a:spcAft>
              <a:buFont typeface="Arial" panose="020B0604020202020204" pitchFamily="34" charset="0"/>
              <a:buChar char="•"/>
            </a:pPr>
            <a:r>
              <a:rPr lang="en-US" dirty="0"/>
              <a:t>deploy and run their service in production, </a:t>
            </a:r>
          </a:p>
          <a:p>
            <a:pPr marL="285750" lvl="0" indent="-285750" algn="l" rtl="0">
              <a:spcBef>
                <a:spcPts val="0"/>
              </a:spcBef>
              <a:spcAft>
                <a:spcPts val="0"/>
              </a:spcAft>
              <a:buFont typeface="Arial" panose="020B0604020202020204" pitchFamily="34" charset="0"/>
              <a:buChar char="•"/>
            </a:pPr>
            <a:r>
              <a:rPr lang="en-US" dirty="0"/>
              <a:t>and fix any defects without manual dependencies on other teams, thus enabling them to move faster.</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86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882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79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In the right high-trust culture, organizations can achieve high-velocity, effective work flow by enabling automated self-service platforms and promoting full transparency in work prioritization.</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0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52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30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793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7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4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88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946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3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t>This </a:t>
            </a:r>
            <a:r>
              <a:rPr lang="fr-FR" sz="1800" dirty="0" err="1"/>
              <a:t>is</a:t>
            </a:r>
            <a:r>
              <a:rPr lang="fr-FR" sz="1800" dirty="0"/>
              <a:t> the </a:t>
            </a:r>
            <a:r>
              <a:rPr lang="fr-FR" sz="1800" dirty="0" err="1"/>
              <a:t>classic</a:t>
            </a:r>
            <a:r>
              <a:rPr lang="fr-FR" sz="1800" dirty="0"/>
              <a:t> ‘</a:t>
            </a:r>
            <a:r>
              <a:rPr lang="fr-FR" sz="1800" dirty="0" err="1"/>
              <a:t>throw</a:t>
            </a:r>
            <a:r>
              <a:rPr lang="fr-FR" sz="1800" dirty="0"/>
              <a:t> </a:t>
            </a:r>
            <a:r>
              <a:rPr lang="fr-FR" sz="1800" dirty="0" err="1"/>
              <a:t>it</a:t>
            </a:r>
            <a:r>
              <a:rPr lang="fr-FR" sz="1800" dirty="0"/>
              <a:t> over the </a:t>
            </a:r>
            <a:r>
              <a:rPr lang="fr-FR" sz="1800" dirty="0" err="1"/>
              <a:t>wall</a:t>
            </a:r>
            <a:r>
              <a:rPr lang="fr-FR" sz="1800" dirty="0"/>
              <a:t>’ split </a:t>
            </a:r>
            <a:r>
              <a:rPr lang="fr-FR" sz="1800" dirty="0" err="1"/>
              <a:t>between</a:t>
            </a:r>
            <a:r>
              <a:rPr lang="fr-FR" sz="1800" dirty="0"/>
              <a:t> Dev and Ops.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err="1"/>
              <a:t>We</a:t>
            </a:r>
            <a:r>
              <a:rPr lang="fr-FR" sz="1800" dirty="0"/>
              <a:t> </a:t>
            </a:r>
            <a:r>
              <a:rPr lang="fr-FR" sz="1800" dirty="0" err="1"/>
              <a:t>likely</a:t>
            </a:r>
            <a:r>
              <a:rPr lang="fr-FR" sz="1800" dirty="0"/>
              <a:t> all know </a:t>
            </a:r>
            <a:r>
              <a:rPr lang="fr-FR" sz="1800" dirty="0" err="1"/>
              <a:t>this</a:t>
            </a:r>
            <a:r>
              <a:rPr lang="fr-FR" sz="1800" dirty="0"/>
              <a:t> </a:t>
            </a:r>
            <a:r>
              <a:rPr lang="fr-FR" sz="1800" dirty="0" err="1"/>
              <a:t>topology</a:t>
            </a:r>
            <a:r>
              <a:rPr lang="fr-FR" sz="1800" dirty="0"/>
              <a:t> </a:t>
            </a:r>
            <a:r>
              <a:rPr lang="fr-FR" sz="1800" dirty="0" err="1"/>
              <a:t>is</a:t>
            </a:r>
            <a:r>
              <a:rPr lang="fr-FR" sz="1800" dirty="0"/>
              <a:t> </a:t>
            </a:r>
            <a:r>
              <a:rPr lang="fr-FR" sz="1800" dirty="0" err="1"/>
              <a:t>bad</a:t>
            </a:r>
            <a:r>
              <a:rPr lang="fr-FR" sz="1800" dirty="0"/>
              <a:t>, but I </a:t>
            </a:r>
            <a:r>
              <a:rPr lang="fr-FR" sz="1800" dirty="0" err="1"/>
              <a:t>think</a:t>
            </a:r>
            <a:r>
              <a:rPr lang="fr-FR" sz="1800" dirty="0"/>
              <a:t> </a:t>
            </a:r>
            <a:r>
              <a:rPr lang="fr-FR" sz="1800" dirty="0" err="1"/>
              <a:t>there</a:t>
            </a:r>
            <a:r>
              <a:rPr lang="fr-FR" sz="1800" dirty="0"/>
              <a:t> are </a:t>
            </a:r>
            <a:r>
              <a:rPr lang="fr-FR" sz="1800" dirty="0" err="1"/>
              <a:t>actually</a:t>
            </a:r>
            <a:r>
              <a:rPr lang="fr-FR" sz="1800" dirty="0"/>
              <a:t> </a:t>
            </a:r>
            <a:r>
              <a:rPr lang="fr-FR" sz="1800" dirty="0" err="1"/>
              <a:t>worse</a:t>
            </a:r>
            <a:r>
              <a:rPr lang="fr-FR" sz="1800" dirty="0"/>
              <a:t> topologies; at least </a:t>
            </a:r>
            <a:r>
              <a:rPr lang="fr-FR" sz="1800" dirty="0" err="1"/>
              <a:t>with</a:t>
            </a:r>
            <a:r>
              <a:rPr lang="fr-FR" sz="1800" dirty="0"/>
              <a:t> </a:t>
            </a:r>
            <a:r>
              <a:rPr lang="fr-FR" sz="1800" dirty="0" err="1"/>
              <a:t>Anti-Type</a:t>
            </a:r>
            <a:r>
              <a:rPr lang="fr-FR" sz="1800" dirty="0"/>
              <a:t> A (Dev and Ops Silos), </a:t>
            </a:r>
            <a:r>
              <a:rPr lang="fr-FR" sz="1800" dirty="0" err="1"/>
              <a:t>we</a:t>
            </a:r>
            <a:r>
              <a:rPr lang="fr-FR" sz="1800" dirty="0"/>
              <a:t> know </a:t>
            </a:r>
            <a:r>
              <a:rPr lang="fr-FR" sz="1800" dirty="0" err="1"/>
              <a:t>there</a:t>
            </a:r>
            <a:r>
              <a:rPr lang="fr-FR" sz="1800" dirty="0"/>
              <a:t> </a:t>
            </a:r>
            <a:r>
              <a:rPr lang="fr-FR" sz="1800" dirty="0" err="1"/>
              <a:t>is</a:t>
            </a:r>
            <a:r>
              <a:rPr lang="fr-FR" sz="1800" dirty="0"/>
              <a:t> a </a:t>
            </a:r>
            <a:r>
              <a:rPr lang="fr-FR" sz="1800" dirty="0" err="1"/>
              <a:t>problem</a:t>
            </a:r>
            <a:r>
              <a:rPr lang="fr-FR" sz="1800" dirty="0"/>
              <a:t>.</a:t>
            </a:r>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184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75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Such an Anti-Type C DevOps topology will probably end up needing either a </a:t>
            </a:r>
            <a:r>
              <a:rPr lang="en-US" b="1" dirty="0"/>
              <a:t>Type 3</a:t>
            </a:r>
            <a:r>
              <a:rPr lang="en-US" dirty="0"/>
              <a:t> (Ops as IaaS) or a </a:t>
            </a:r>
            <a:r>
              <a:rPr lang="en-US" b="1" dirty="0"/>
              <a:t>Type 4</a:t>
            </a:r>
            <a:r>
              <a:rPr lang="en-US" dirty="0"/>
              <a:t> (DevOps-as-a-Service) topology when their software becomes more involved and operational activities start to swamp ‘development’ (aka coding) time</a:t>
            </a:r>
          </a:p>
          <a:p>
            <a:pPr marL="0" lvl="0" indent="0" algn="l" rtl="0">
              <a:spcBef>
                <a:spcPts val="0"/>
              </a:spcBef>
              <a:spcAft>
                <a:spcPts val="0"/>
              </a:spcAft>
              <a:buNone/>
            </a:pPr>
            <a:r>
              <a:rPr lang="en-US" dirty="0"/>
              <a:t>If only such teams recognized the importance of Operations as a discipline as important and valuable as software development, they would be able to avoid much pain and unnecessary (and quite basic) operational mistakes.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65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Although the outcomes of this dedicated team can be beneficial in terms of an improved tool chain, its impact is limited.</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 The fundamental problem of lack of early Ops involvement and collaboration in the application development lifecycle remains unchanged.</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668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DevOps becomes just a rebranding of the role previously known as </a:t>
            </a:r>
            <a:r>
              <a:rPr lang="en-US" sz="1800" b="0" i="0" u="none" strike="noStrike" cap="none" dirty="0" err="1">
                <a:solidFill>
                  <a:srgbClr val="000000"/>
                </a:solidFill>
                <a:effectLst/>
                <a:latin typeface="Arial"/>
                <a:ea typeface="Arial"/>
                <a:cs typeface="Arial"/>
                <a:sym typeface="Arial"/>
              </a:rPr>
              <a:t>SysAdmin</a:t>
            </a:r>
            <a:r>
              <a:rPr lang="en-US" sz="1800" b="0" i="0" u="none" strike="noStrike" cap="none" dirty="0">
                <a:solidFill>
                  <a:srgbClr val="000000"/>
                </a:solidFill>
                <a:effectLst/>
                <a:latin typeface="Arial"/>
                <a:ea typeface="Arial"/>
                <a:cs typeface="Arial"/>
                <a:sym typeface="Arial"/>
              </a:rPr>
              <a:t>, with no real cultural/organizational change taking place. </a:t>
            </a:r>
          </a:p>
          <a:p>
            <a:r>
              <a:rPr lang="en-US" sz="1800" b="0" i="0" u="none" strike="noStrike" cap="none" dirty="0">
                <a:solidFill>
                  <a:srgbClr val="000000"/>
                </a:solidFill>
                <a:effectLst/>
                <a:latin typeface="Arial"/>
                <a:ea typeface="Arial"/>
                <a:cs typeface="Arial"/>
                <a:sym typeface="Arial"/>
              </a:rPr>
              <a:t>This anti-type is becoming more and more widespread as unscrupulous recruiters jump on the bandwagon searching for candidates with automation and tooling skills.</a:t>
            </a:r>
          </a:p>
          <a:p>
            <a:r>
              <a:rPr lang="en-US" sz="1800" b="0" i="0" u="none" strike="noStrike" cap="none" dirty="0">
                <a:solidFill>
                  <a:srgbClr val="000000"/>
                </a:solidFill>
                <a:effectLst/>
                <a:latin typeface="Arial"/>
                <a:ea typeface="Arial"/>
                <a:cs typeface="Arial"/>
                <a:sym typeface="Arial"/>
              </a:rPr>
              <a:t>Unfortunately, it's the human communication skills that can make DevOps thrive in an organization.</a:t>
            </a:r>
          </a:p>
          <a:p>
            <a:br>
              <a:rPr lang="en-US" sz="1800" b="0" i="0" u="none" strike="noStrike" cap="none" dirty="0">
                <a:solidFill>
                  <a:srgbClr val="000000"/>
                </a:solidFill>
                <a:effectLst/>
                <a:latin typeface="Arial"/>
                <a:ea typeface="Arial"/>
                <a:cs typeface="Arial"/>
                <a:sym typeface="Arial"/>
              </a:rPr>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6879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this anti-type the organization </a:t>
            </a:r>
            <a:r>
              <a:rPr lang="en-US" sz="1800" b="1" i="0" u="none" strike="noStrike" cap="none" dirty="0">
                <a:solidFill>
                  <a:srgbClr val="000000"/>
                </a:solidFill>
                <a:effectLst/>
                <a:latin typeface="Arial"/>
                <a:ea typeface="Arial"/>
                <a:cs typeface="Arial"/>
                <a:sym typeface="Arial"/>
              </a:rPr>
              <a:t>shows lack of appreciation </a:t>
            </a:r>
            <a:r>
              <a:rPr lang="en-US" sz="1800" b="0" i="0" u="none" strike="noStrike" cap="none" dirty="0">
                <a:solidFill>
                  <a:srgbClr val="000000"/>
                </a:solidFill>
                <a:effectLst/>
                <a:latin typeface="Arial"/>
                <a:ea typeface="Arial"/>
                <a:cs typeface="Arial"/>
                <a:sym typeface="Arial"/>
              </a:rPr>
              <a:t>for the </a:t>
            </a:r>
            <a:r>
              <a:rPr lang="en-US" sz="1800" b="1" i="0" u="none" strike="noStrike" cap="none" dirty="0">
                <a:solidFill>
                  <a:srgbClr val="000000"/>
                </a:solidFill>
                <a:effectLst/>
                <a:latin typeface="Arial"/>
                <a:ea typeface="Arial"/>
                <a:cs typeface="Arial"/>
                <a:sym typeface="Arial"/>
              </a:rPr>
              <a:t>importance and skills </a:t>
            </a:r>
            <a:r>
              <a:rPr lang="en-US" sz="1800" b="0" i="0" u="none" strike="noStrike" cap="none" dirty="0">
                <a:solidFill>
                  <a:srgbClr val="000000"/>
                </a:solidFill>
                <a:effectLst/>
                <a:latin typeface="Arial"/>
                <a:ea typeface="Arial"/>
                <a:cs typeface="Arial"/>
                <a:sym typeface="Arial"/>
              </a:rPr>
              <a:t>required </a:t>
            </a:r>
            <a:r>
              <a:rPr lang="en-US" sz="1800" b="1" i="0" u="none" strike="noStrike" cap="none" dirty="0">
                <a:solidFill>
                  <a:srgbClr val="000000"/>
                </a:solidFill>
                <a:effectLst/>
                <a:latin typeface="Arial"/>
                <a:ea typeface="Arial"/>
                <a:cs typeface="Arial"/>
                <a:sym typeface="Arial"/>
              </a:rPr>
              <a:t>for effective IT operations</a:t>
            </a:r>
            <a:r>
              <a:rPr lang="en-US" sz="18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particular, </a:t>
            </a:r>
            <a:r>
              <a:rPr lang="en-US" sz="1800" b="1" i="0" u="none" strike="noStrike" cap="none" dirty="0">
                <a:solidFill>
                  <a:srgbClr val="000000"/>
                </a:solidFill>
                <a:effectLst/>
                <a:latin typeface="Arial"/>
                <a:ea typeface="Arial"/>
                <a:cs typeface="Arial"/>
                <a:sym typeface="Arial"/>
              </a:rPr>
              <a:t>the value of Ops is diminished </a:t>
            </a:r>
            <a:r>
              <a:rPr lang="en-US" sz="1800" b="0" i="0" u="none" strike="noStrike" cap="none" dirty="0">
                <a:solidFill>
                  <a:srgbClr val="000000"/>
                </a:solidFill>
                <a:effectLst/>
                <a:latin typeface="Arial"/>
                <a:ea typeface="Arial"/>
                <a:cs typeface="Arial"/>
                <a:sym typeface="Arial"/>
              </a:rPr>
              <a:t>because it's treated as an annoyance for </a:t>
            </a:r>
            <a:r>
              <a:rPr lang="en-US" sz="1800" b="0" i="0" u="none" strike="noStrike" cap="none" dirty="0" err="1">
                <a:solidFill>
                  <a:srgbClr val="000000"/>
                </a:solidFill>
                <a:effectLst/>
                <a:latin typeface="Arial"/>
                <a:ea typeface="Arial"/>
                <a:cs typeface="Arial"/>
                <a:sym typeface="Arial"/>
              </a:rPr>
              <a:t>Devs</a:t>
            </a:r>
            <a:r>
              <a:rPr lang="en-US" sz="1800" b="0" i="0" u="none" strike="noStrike" cap="none" dirty="0">
                <a:solidFill>
                  <a:srgbClr val="000000"/>
                </a:solidFill>
                <a:effectLst/>
                <a:latin typeface="Arial"/>
                <a:ea typeface="Arial"/>
                <a:cs typeface="Arial"/>
                <a:sym typeface="Arial"/>
              </a:rPr>
              <a:t> (as Ops is managed by a single Dev team manager with other priorities).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801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That is understandable:</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problem is when this team becomes a gate keeper for any and every database change, effectively becoming an obstacle to small and frequent deployments (a core tenet of DevOps and Continuous Delivery).</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Furthermore, just like </a:t>
            </a:r>
            <a:r>
              <a:rPr lang="en-US" sz="1800" b="1" dirty="0"/>
              <a:t>Anti-Type A</a:t>
            </a:r>
            <a:r>
              <a:rPr lang="en-US" sz="1800" b="0" i="0" u="none" strike="noStrike" cap="none" dirty="0">
                <a:solidFill>
                  <a:srgbClr val="000000"/>
                </a:solidFill>
                <a:effectLst/>
                <a:latin typeface="Arial"/>
                <a:ea typeface="Arial"/>
                <a:cs typeface="Arial"/>
                <a:sym typeface="Arial"/>
              </a:rPr>
              <a:t> Ops in the DBA team is not involved early in the application development, thus data problems (migrations, performance, </a:t>
            </a:r>
            <a:r>
              <a:rPr lang="en-US" sz="1800" b="0" i="0" u="none" strike="noStrike" cap="none" dirty="0" err="1">
                <a:solidFill>
                  <a:srgbClr val="000000"/>
                </a:solidFill>
                <a:effectLst/>
                <a:latin typeface="Arial"/>
                <a:ea typeface="Arial"/>
                <a:cs typeface="Arial"/>
                <a:sym typeface="Arial"/>
              </a:rPr>
              <a:t>etc</a:t>
            </a:r>
            <a:r>
              <a:rPr lang="en-US" sz="1800" b="0" i="0" u="none" strike="noStrike" cap="none" dirty="0">
                <a:solidFill>
                  <a:srgbClr val="000000"/>
                </a:solidFill>
                <a:effectLst/>
                <a:latin typeface="Arial"/>
                <a:ea typeface="Arial"/>
                <a:cs typeface="Arial"/>
                <a:sym typeface="Arial"/>
              </a:rPr>
              <a:t>) are found late in the delivery cycle. Coupled with the overload of supporting multiple applications databases, the end result is constant firefighting and mounting pressure to deliver.</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05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96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994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topology might also be called ‘</a:t>
            </a:r>
            <a:r>
              <a:rPr lang="en-US" dirty="0" err="1"/>
              <a:t>NoOps</a:t>
            </a:r>
            <a:r>
              <a:rPr lang="en-US" dirty="0"/>
              <a:t>‘, as there is no distinct or visible Operations team (although the Netflix </a:t>
            </a:r>
            <a:r>
              <a:rPr lang="en-US" dirty="0" err="1"/>
              <a:t>NoOps</a:t>
            </a:r>
            <a:r>
              <a:rPr lang="en-US" dirty="0"/>
              <a:t> might also be Type 3 (Ops as IaaS)).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505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IaaS topology trades some potential effectiveness (losing direct collaboration with Ops people) for easier implementation, possibly deriving value more quickly than by trying for Type 1 (Dev and Ops Collaboration) which could be attempted at a later date.</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IaaS topology trades some potential effectiveness (losing direct collaboration with Ops people) for easier implementation, possibly deriving value more quickly than by trying for Type 1 (Dev and Ops Collaboration) which could be attempted at a later date.</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230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283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enough people start to see the value of bringing Dev and Ops together, then the temporary team has a real chance of achieving its aim; crucially, long-term responsibility for deployments and production diagnostics should not be given to the temporary team, otherwise it is likely to become a DevOps Team Silo (Anti-Type B).</a:t>
            </a:r>
          </a:p>
          <a:p>
            <a:pPr marL="0" lvl="0" indent="0" algn="l" rtl="0">
              <a:spcBef>
                <a:spcPts val="0"/>
              </a:spcBef>
              <a:spcAft>
                <a:spcPts val="0"/>
              </a:spcAft>
              <a:buNone/>
            </a:pPr>
            <a:r>
              <a:rPr lang="en-US" dirty="0"/>
              <a:t>If enough people start to see the value of bringing Dev and Ops together, then the temporary team has a real chance of achieving its aim; crucially, long-term responsibility for deployments and production diagnostics should not be given to the temporary team, otherwise it is likely to become a DevOps Team Silo (Anti-Type B).</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36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089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Crucially, the SRE team can reject software that is operationally substandard, asking the Developers to improve the code before it is put into Production.</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Collaboration between Dev and SRE happens around operational criteria but once the SRE team is happy with the code, they (and not the Dev team) support it in Production.</a:t>
            </a:r>
            <a:endParaRPr lang="fr-FR" sz="18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fr-FR" sz="18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JFDI: Just </a:t>
            </a:r>
            <a:r>
              <a:rPr lang="fr-FR" sz="1800" b="0" i="0" u="none" strike="noStrike" cap="none" dirty="0" err="1">
                <a:solidFill>
                  <a:srgbClr val="000000"/>
                </a:solidFill>
                <a:effectLst/>
                <a:latin typeface="Arial"/>
                <a:ea typeface="Arial"/>
                <a:cs typeface="Arial"/>
                <a:sym typeface="Arial"/>
              </a:rPr>
              <a:t>Fearlessly</a:t>
            </a:r>
            <a:r>
              <a:rPr lang="fr-FR" sz="1800" b="0" i="0" u="none" strike="noStrike" cap="none" dirty="0">
                <a:solidFill>
                  <a:srgbClr val="000000"/>
                </a:solidFill>
                <a:effectLst/>
                <a:latin typeface="Arial"/>
                <a:ea typeface="Arial"/>
                <a:cs typeface="Arial"/>
                <a:sym typeface="Arial"/>
              </a:rPr>
              <a:t> Do It</a:t>
            </a:r>
          </a:p>
          <a:p>
            <a:pPr marL="0" lvl="0" indent="0" algn="l" rtl="0">
              <a:spcBef>
                <a:spcPts val="0"/>
              </a:spcBef>
              <a:spcAft>
                <a:spcPts val="0"/>
              </a:spcAft>
              <a:buNone/>
            </a:pPr>
            <a:r>
              <a:rPr lang="fr-FR" dirty="0">
                <a:hlinkClick r:id="rId3"/>
              </a:rPr>
              <a:t>https://mattkimber.co.uk/jfdi-deployment/</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479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7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236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179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23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292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49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1" i="0" u="none" strike="noStrike" cap="none" dirty="0">
                <a:solidFill>
                  <a:srgbClr val="000000"/>
                </a:solidFill>
                <a:effectLst/>
                <a:latin typeface="Arial"/>
                <a:ea typeface="Arial"/>
                <a:cs typeface="Arial"/>
                <a:sym typeface="Arial"/>
              </a:rPr>
              <a:t>T-shaped skills</a:t>
            </a:r>
            <a:br>
              <a:rPr lang="en-US" sz="1800" b="0" i="0" u="none" strike="noStrike" cap="none" dirty="0">
                <a:solidFill>
                  <a:srgbClr val="000000"/>
                </a:solidFill>
                <a:effectLst/>
                <a:latin typeface="Arial"/>
                <a:ea typeface="Arial"/>
                <a:cs typeface="Arial"/>
                <a:sym typeface="Arial"/>
              </a:rPr>
            </a:br>
            <a:r>
              <a:rPr lang="en-US" sz="1800" b="0" i="0" u="none" strike="noStrike" cap="none" dirty="0">
                <a:solidFill>
                  <a:srgbClr val="000000"/>
                </a:solidFill>
                <a:effectLst/>
                <a:latin typeface="Arial"/>
                <a:ea typeface="Arial"/>
                <a:cs typeface="Arial"/>
                <a:sym typeface="Arial"/>
              </a:rPr>
              <a:t>Shaped in the form of a T the person has a broad base with one area of expertise</a:t>
            </a:r>
          </a:p>
          <a:p>
            <a:r>
              <a:rPr lang="en-US" sz="1800" b="1" i="0" u="none" strike="noStrike" cap="none" dirty="0">
                <a:solidFill>
                  <a:srgbClr val="000000"/>
                </a:solidFill>
                <a:effectLst/>
                <a:latin typeface="Arial"/>
                <a:ea typeface="Arial"/>
                <a:cs typeface="Arial"/>
                <a:sym typeface="Arial"/>
              </a:rPr>
              <a:t>Pi shaped skills</a:t>
            </a:r>
            <a:br>
              <a:rPr lang="en-US" dirty="0"/>
            </a:br>
            <a:r>
              <a:rPr lang="en-US" sz="1800" b="0" i="0" u="none" strike="noStrike" cap="none" dirty="0">
                <a:solidFill>
                  <a:srgbClr val="000000"/>
                </a:solidFill>
                <a:effectLst/>
                <a:latin typeface="Arial"/>
                <a:ea typeface="Arial"/>
                <a:cs typeface="Arial"/>
                <a:sym typeface="Arial"/>
              </a:rPr>
              <a:t>Broad base with two expertise areas which gives the shape of Pi</a:t>
            </a:r>
          </a:p>
          <a:p>
            <a:r>
              <a:rPr lang="en-US" sz="1800" b="1" i="0" u="none" strike="noStrike" cap="none" dirty="0">
                <a:solidFill>
                  <a:srgbClr val="000000"/>
                </a:solidFill>
                <a:effectLst/>
                <a:latin typeface="Arial"/>
                <a:ea typeface="Arial"/>
                <a:cs typeface="Arial"/>
                <a:sym typeface="Arial"/>
              </a:rPr>
              <a:t>Comb shaped skills</a:t>
            </a:r>
            <a:br>
              <a:rPr lang="en-US" dirty="0"/>
            </a:br>
            <a:r>
              <a:rPr lang="en-US" sz="1800" b="0" i="0" u="none" strike="noStrike" cap="none" dirty="0">
                <a:solidFill>
                  <a:srgbClr val="000000"/>
                </a:solidFill>
                <a:effectLst/>
                <a:latin typeface="Arial"/>
                <a:ea typeface="Arial"/>
                <a:cs typeface="Arial"/>
                <a:sym typeface="Arial"/>
              </a:rPr>
              <a:t>Broad base with multiple expertise areas which gives the shape of a comb</a:t>
            </a:r>
          </a:p>
          <a:p>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770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073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803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597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837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919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06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81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745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432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955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0311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232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165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607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93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27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54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270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1013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841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3682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Henrik </a:t>
            </a:r>
            <a:r>
              <a:rPr lang="fr-FR" dirty="0" err="1"/>
              <a:t>Kniberg</a:t>
            </a:r>
            <a:r>
              <a:rPr lang="fr-FR" dirty="0"/>
              <a:t> &amp; Anders </a:t>
            </a:r>
            <a:r>
              <a:rPr lang="fr-FR" dirty="0" err="1"/>
              <a:t>Ivarsson</a:t>
            </a:r>
            <a:r>
              <a:rPr lang="fr-FR" dirty="0"/>
              <a:t>, 2012 </a:t>
            </a:r>
          </a:p>
          <a:p>
            <a:pPr marL="0" lvl="0" indent="0" algn="l" rtl="0">
              <a:spcBef>
                <a:spcPts val="0"/>
              </a:spcBef>
              <a:spcAft>
                <a:spcPts val="0"/>
              </a:spcAft>
              <a:buNone/>
            </a:pPr>
            <a:r>
              <a:rPr lang="fr-FR" dirty="0"/>
              <a:t>https://blog.crisp.se/wp-content/uploads/2012/11/SpotifyScaling.pdf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3381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475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0051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132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347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84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5480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016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5375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554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0170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834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6457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8234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b="1" dirty="0"/>
              <a:t>2011</a:t>
            </a:r>
            <a:r>
              <a:rPr lang="en-US" dirty="0"/>
              <a:t>: Amazon performs approximately seven thousand deploys per day</a:t>
            </a:r>
          </a:p>
          <a:p>
            <a:pPr marL="0" lvl="0" indent="0" algn="l" rtl="0">
              <a:spcBef>
                <a:spcPts val="0"/>
              </a:spcBef>
              <a:spcAft>
                <a:spcPts val="0"/>
              </a:spcAft>
              <a:buNone/>
            </a:pPr>
            <a:r>
              <a:rPr lang="en-US" dirty="0"/>
              <a:t>•</a:t>
            </a:r>
            <a:r>
              <a:rPr lang="en-US" b="1" dirty="0"/>
              <a:t>2015</a:t>
            </a:r>
            <a:r>
              <a:rPr lang="en-US" dirty="0"/>
              <a:t>: 130,000 deploys per day • ~50 million deploys/year</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284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0821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81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6741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8452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2205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113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9423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958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155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0844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670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3789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24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689252"/>
            <a:ext cx="7772400" cy="1757362"/>
          </a:xfrm>
          <a:prstGeom prst="rect">
            <a:avLst/>
          </a:prstGeom>
          <a:noFill/>
          <a:ln>
            <a:noFill/>
          </a:ln>
        </p:spPr>
        <p:txBody>
          <a:bodyPr spcFirstLastPara="1" wrap="square" lIns="91425" tIns="45700" rIns="91425" bIns="45700" anchor="t" anchorCtr="0">
            <a:normAutofit fontScale="90000"/>
          </a:bodyPr>
          <a:lstStyle/>
          <a:p>
            <a:pPr algn="ctr"/>
            <a:r>
              <a:rPr lang="en-US" sz="4900" b="1" dirty="0"/>
              <a:t>DevOps culture</a:t>
            </a:r>
            <a:br>
              <a:rPr lang="en-US" b="1" dirty="0"/>
            </a:br>
            <a:br>
              <a:rPr lang="en-US" dirty="0"/>
            </a:br>
            <a:r>
              <a:rPr lang="en-US" sz="3600" b="1" dirty="0"/>
              <a:t>Organizing DevOps Teams and Architecture According to Conway’s Law</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3: Product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F17A7C9-2AB8-49C8-AE46-A6FD6A7DC56A}"/>
              </a:ext>
            </a:extLst>
          </p:cNvPr>
          <p:cNvPicPr>
            <a:picLocks noChangeAspect="1"/>
          </p:cNvPicPr>
          <p:nvPr/>
        </p:nvPicPr>
        <p:blipFill>
          <a:blip r:embed="rId3"/>
          <a:stretch>
            <a:fillRect/>
          </a:stretch>
        </p:blipFill>
        <p:spPr>
          <a:xfrm>
            <a:off x="1604613" y="2184896"/>
            <a:ext cx="6347722" cy="3852347"/>
          </a:xfrm>
          <a:prstGeom prst="rect">
            <a:avLst/>
          </a:prstGeom>
        </p:spPr>
      </p:pic>
      <p:pic>
        <p:nvPicPr>
          <p:cNvPr id="3" name="Picture 2">
            <a:extLst>
              <a:ext uri="{FF2B5EF4-FFF2-40B4-BE49-F238E27FC236}">
                <a16:creationId xmlns:a16="http://schemas.microsoft.com/office/drawing/2014/main" id="{C73296AA-E77E-415F-9462-903AA951A15C}"/>
              </a:ext>
            </a:extLst>
          </p:cNvPr>
          <p:cNvPicPr>
            <a:picLocks noChangeAspect="1"/>
          </p:cNvPicPr>
          <p:nvPr/>
        </p:nvPicPr>
        <p:blipFill>
          <a:blip r:embed="rId4"/>
          <a:stretch>
            <a:fillRect/>
          </a:stretch>
        </p:blipFill>
        <p:spPr>
          <a:xfrm>
            <a:off x="1714500" y="2184896"/>
            <a:ext cx="857370" cy="905001"/>
          </a:xfrm>
          <a:prstGeom prst="rect">
            <a:avLst/>
          </a:prstGeom>
        </p:spPr>
      </p:pic>
    </p:spTree>
    <p:extLst>
      <p:ext uri="{BB962C8B-B14F-4D97-AF65-F5344CB8AC3E}">
        <p14:creationId xmlns:p14="http://schemas.microsoft.com/office/powerpoint/2010/main" val="90608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 with 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100</a:t>
            </a:fld>
            <a:endParaRPr lang="fr-FR"/>
          </a:p>
        </p:txBody>
      </p:sp>
      <p:pic>
        <p:nvPicPr>
          <p:cNvPr id="2" name="Picture 1">
            <a:extLst>
              <a:ext uri="{FF2B5EF4-FFF2-40B4-BE49-F238E27FC236}">
                <a16:creationId xmlns:a16="http://schemas.microsoft.com/office/drawing/2014/main" id="{DF686A0A-F276-4B6F-A61C-09CC483C85E0}"/>
              </a:ext>
            </a:extLst>
          </p:cNvPr>
          <p:cNvPicPr>
            <a:picLocks noChangeAspect="1"/>
          </p:cNvPicPr>
          <p:nvPr/>
        </p:nvPicPr>
        <p:blipFill>
          <a:blip r:embed="rId3"/>
          <a:stretch>
            <a:fillRect/>
          </a:stretch>
        </p:blipFill>
        <p:spPr>
          <a:xfrm>
            <a:off x="2775" y="46350"/>
            <a:ext cx="9165431" cy="6822858"/>
          </a:xfrm>
          <a:prstGeom prst="rect">
            <a:avLst/>
          </a:prstGeom>
        </p:spPr>
      </p:pic>
    </p:spTree>
    <p:extLst>
      <p:ext uri="{BB962C8B-B14F-4D97-AF65-F5344CB8AC3E}">
        <p14:creationId xmlns:p14="http://schemas.microsoft.com/office/powerpoint/2010/main" val="994553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38" name="Rectangle 13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rPr>
              <a:t>Ping-Pong Programming</a:t>
            </a:r>
            <a:endParaRPr lang="en-US" sz="2900" b="1" kern="1200" dirty="0">
              <a:solidFill>
                <a:srgbClr val="FFFFFF"/>
              </a:solidFill>
              <a:latin typeface="+mj-lt"/>
              <a:ea typeface="+mj-ea"/>
              <a:cs typeface="+mj-cs"/>
            </a:endParaRPr>
          </a:p>
        </p:txBody>
      </p:sp>
      <p:pic>
        <p:nvPicPr>
          <p:cNvPr id="23554" name="Picture 2">
            <a:extLst>
              <a:ext uri="{FF2B5EF4-FFF2-40B4-BE49-F238E27FC236}">
                <a16:creationId xmlns:a16="http://schemas.microsoft.com/office/drawing/2014/main" id="{12BE7D3C-08EF-44D9-B18D-038AED731C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0707" y="366999"/>
            <a:ext cx="5285663" cy="3224253"/>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101</a:t>
            </a:fld>
            <a:endParaRPr lang="fr-FR"/>
          </a:p>
        </p:txBody>
      </p:sp>
      <p:sp>
        <p:nvSpPr>
          <p:cNvPr id="29" name="Rectangle: Rounded Corners 28">
            <a:extLst>
              <a:ext uri="{FF2B5EF4-FFF2-40B4-BE49-F238E27FC236}">
                <a16:creationId xmlns:a16="http://schemas.microsoft.com/office/drawing/2014/main" id="{8AB485C4-F5BA-49BF-BC76-FCC74F6AF2C0}"/>
              </a:ext>
            </a:extLst>
          </p:cNvPr>
          <p:cNvSpPr/>
          <p:nvPr/>
        </p:nvSpPr>
        <p:spPr>
          <a:xfrm>
            <a:off x="3806442" y="3821726"/>
            <a:ext cx="5109618" cy="26692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Ping-Pong Programming (aka. Ping-Pong Pair Programming) is a kind of Pair Programming that TDD (Test Driven Development) is included while in practice.</a:t>
            </a:r>
          </a:p>
        </p:txBody>
      </p:sp>
    </p:spTree>
    <p:extLst>
      <p:ext uri="{BB962C8B-B14F-4D97-AF65-F5344CB8AC3E}">
        <p14:creationId xmlns:p14="http://schemas.microsoft.com/office/powerpoint/2010/main" val="13788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96310" y="5920816"/>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Ping-Pong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br>
              <a:rPr lang="en-US" sz="4000" b="1" kern="1200" dirty="0">
                <a:solidFill>
                  <a:schemeClr val="bg1"/>
                </a:solidFill>
                <a:latin typeface="+mj-lt"/>
                <a:ea typeface="+mj-ea"/>
                <a:cs typeface="+mj-cs"/>
              </a:rPr>
            </a:b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102</a:t>
            </a:fld>
            <a:endParaRPr lang="fr-FR"/>
          </a:p>
        </p:txBody>
      </p:sp>
      <p:sp>
        <p:nvSpPr>
          <p:cNvPr id="27" name="Rectangle: Rounded Corners 26">
            <a:extLst>
              <a:ext uri="{FF2B5EF4-FFF2-40B4-BE49-F238E27FC236}">
                <a16:creationId xmlns:a16="http://schemas.microsoft.com/office/drawing/2014/main" id="{097C5F0E-27BF-495C-A865-26535B8F5FDE}"/>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Easier to find the rhythm of the development flow which can be a problem when it comes to switching pairs.</a:t>
            </a:r>
          </a:p>
        </p:txBody>
      </p:sp>
      <p:sp>
        <p:nvSpPr>
          <p:cNvPr id="28" name="Rectangle: Rounded Corners 27">
            <a:extLst>
              <a:ext uri="{FF2B5EF4-FFF2-40B4-BE49-F238E27FC236}">
                <a16:creationId xmlns:a16="http://schemas.microsoft.com/office/drawing/2014/main" id="{CEE731DB-BF04-41E4-B5A0-92B43CB27B8D}"/>
              </a:ext>
            </a:extLst>
          </p:cNvPr>
          <p:cNvSpPr/>
          <p:nvPr/>
        </p:nvSpPr>
        <p:spPr>
          <a:xfrm>
            <a:off x="254765" y="1742764"/>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 much smaller problem space needs to be managed, so this enables developers to sync with the flow quicker than other styles.</a:t>
            </a:r>
          </a:p>
        </p:txBody>
      </p:sp>
      <p:sp>
        <p:nvSpPr>
          <p:cNvPr id="29" name="Rectangle: Rounded Corners 28">
            <a:extLst>
              <a:ext uri="{FF2B5EF4-FFF2-40B4-BE49-F238E27FC236}">
                <a16:creationId xmlns:a16="http://schemas.microsoft.com/office/drawing/2014/main" id="{CE67F7FE-53B1-4F5A-B05D-0C733066959D}"/>
              </a:ext>
            </a:extLst>
          </p:cNvPr>
          <p:cNvSpPr/>
          <p:nvPr/>
        </p:nvSpPr>
        <p:spPr>
          <a:xfrm>
            <a:off x="263785" y="3418298"/>
            <a:ext cx="8660668" cy="12499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Avoids mismatched pair issues -like one developer knows more than the other- as each developer takes turns writing tests and making them pass.</a:t>
            </a:r>
          </a:p>
        </p:txBody>
      </p:sp>
      <p:sp>
        <p:nvSpPr>
          <p:cNvPr id="30" name="Rectangle: Rounded Corners 29">
            <a:extLst>
              <a:ext uri="{FF2B5EF4-FFF2-40B4-BE49-F238E27FC236}">
                <a16:creationId xmlns:a16="http://schemas.microsoft.com/office/drawing/2014/main" id="{D8EE10BB-6600-4FCF-B394-C55FFFAE155D}"/>
              </a:ext>
            </a:extLst>
          </p:cNvPr>
          <p:cNvSpPr/>
          <p:nvPr/>
        </p:nvSpPr>
        <p:spPr>
          <a:xfrm>
            <a:off x="5027468" y="1748745"/>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work is gamified, so it puts another kind of motivation for developers.</a:t>
            </a:r>
          </a:p>
        </p:txBody>
      </p:sp>
      <p:sp>
        <p:nvSpPr>
          <p:cNvPr id="31" name="Rectangle: Rounded Corners 30">
            <a:extLst>
              <a:ext uri="{FF2B5EF4-FFF2-40B4-BE49-F238E27FC236}">
                <a16:creationId xmlns:a16="http://schemas.microsoft.com/office/drawing/2014/main" id="{D90D04CF-F1B0-4DC8-98D0-A7491A989874}"/>
              </a:ext>
            </a:extLst>
          </p:cNvPr>
          <p:cNvSpPr/>
          <p:nvPr/>
        </p:nvSpPr>
        <p:spPr>
          <a:xfrm>
            <a:off x="5006292" y="88204"/>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TDD !!</a:t>
            </a:r>
          </a:p>
        </p:txBody>
      </p:sp>
    </p:spTree>
    <p:extLst>
      <p:ext uri="{BB962C8B-B14F-4D97-AF65-F5344CB8AC3E}">
        <p14:creationId xmlns:p14="http://schemas.microsoft.com/office/powerpoint/2010/main" val="370561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900" b="1" kern="1200" dirty="0">
                <a:solidFill>
                  <a:srgbClr val="FFFFFF"/>
                </a:solidFill>
                <a:latin typeface="+mj-lt"/>
                <a:ea typeface="+mj-ea"/>
                <a:cs typeface="+mj-cs"/>
              </a:rPr>
              <a:t>Ping-Pong Programming</a:t>
            </a: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r>
              <a:rPr lang="en-US" sz="2900" b="1" kern="1200" dirty="0">
                <a:solidFill>
                  <a:srgbClr val="FFFFFF"/>
                </a:solidFill>
                <a:latin typeface="+mj-lt"/>
                <a:ea typeface="+mj-ea"/>
                <a:cs typeface="+mj-cs"/>
              </a:rPr>
              <a:t>How to do it?</a:t>
            </a:r>
          </a:p>
        </p:txBody>
      </p:sp>
      <p:pic>
        <p:nvPicPr>
          <p:cNvPr id="27" name="Picture 2">
            <a:extLst>
              <a:ext uri="{FF2B5EF4-FFF2-40B4-BE49-F238E27FC236}">
                <a16:creationId xmlns:a16="http://schemas.microsoft.com/office/drawing/2014/main" id="{04CB1B8C-D07B-4966-A8EC-B9F18A6637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0324" y="457133"/>
            <a:ext cx="5543676" cy="5944959"/>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103</a:t>
            </a:fld>
            <a:endParaRPr lang="fr-FR"/>
          </a:p>
        </p:txBody>
      </p:sp>
    </p:spTree>
    <p:extLst>
      <p:ext uri="{BB962C8B-B14F-4D97-AF65-F5344CB8AC3E}">
        <p14:creationId xmlns:p14="http://schemas.microsoft.com/office/powerpoint/2010/main" val="3883804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What is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104</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5302649" y="147950"/>
            <a:ext cx="3419071"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Like pair programming but with the whole team.</a:t>
            </a:r>
            <a:endParaRPr lang="fr-FR" sz="2400" b="1" dirty="0"/>
          </a:p>
        </p:txBody>
      </p:sp>
      <p:sp>
        <p:nvSpPr>
          <p:cNvPr id="27" name="Rectangle: Rounded Corners 26">
            <a:extLst>
              <a:ext uri="{FF2B5EF4-FFF2-40B4-BE49-F238E27FC236}">
                <a16:creationId xmlns:a16="http://schemas.microsoft.com/office/drawing/2014/main" id="{B8FDEE7C-B37F-46F3-9E32-2908D182A95B}"/>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Mob programming is a practice where the whole team comes together to implement a feature or piece of functionality.</a:t>
            </a:r>
          </a:p>
        </p:txBody>
      </p:sp>
      <p:sp>
        <p:nvSpPr>
          <p:cNvPr id="28" name="Rectangle: Rounded Corners 27">
            <a:extLst>
              <a:ext uri="{FF2B5EF4-FFF2-40B4-BE49-F238E27FC236}">
                <a16:creationId xmlns:a16="http://schemas.microsoft.com/office/drawing/2014/main" id="{209BDAAB-306B-4E02-B189-10BC83808349}"/>
              </a:ext>
            </a:extLst>
          </p:cNvPr>
          <p:cNvSpPr/>
          <p:nvPr/>
        </p:nvSpPr>
        <p:spPr>
          <a:xfrm>
            <a:off x="256889" y="1802823"/>
            <a:ext cx="8464831" cy="11076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practice can also be used as Mob learning when you quickly want to share new information that everyone in the team needs.</a:t>
            </a:r>
          </a:p>
        </p:txBody>
      </p:sp>
      <p:sp>
        <p:nvSpPr>
          <p:cNvPr id="31" name="Rectangle: Rounded Corners 30">
            <a:extLst>
              <a:ext uri="{FF2B5EF4-FFF2-40B4-BE49-F238E27FC236}">
                <a16:creationId xmlns:a16="http://schemas.microsoft.com/office/drawing/2014/main" id="{64CF7618-B067-40D6-9FB4-A0F9017D9561}"/>
              </a:ext>
            </a:extLst>
          </p:cNvPr>
          <p:cNvSpPr/>
          <p:nvPr/>
        </p:nvSpPr>
        <p:spPr>
          <a:xfrm>
            <a:off x="253466" y="3176629"/>
            <a:ext cx="8464831" cy="15107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 Ensures the whole team understands how a specific feature is implemented or problem is solved.</a:t>
            </a:r>
          </a:p>
          <a:p>
            <a:endParaRPr lang="en-US" sz="1200" b="1" dirty="0"/>
          </a:p>
          <a:p>
            <a:r>
              <a:rPr lang="en-US" sz="2000" b="1" dirty="0"/>
              <a:t>- It can also be a quick way to onboard new team members.</a:t>
            </a:r>
          </a:p>
        </p:txBody>
      </p:sp>
    </p:spTree>
    <p:extLst>
      <p:ext uri="{BB962C8B-B14F-4D97-AF65-F5344CB8AC3E}">
        <p14:creationId xmlns:p14="http://schemas.microsoft.com/office/powerpoint/2010/main" val="15207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3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105</a:t>
            </a:fld>
            <a:endParaRPr lang="fr-FR"/>
          </a:p>
        </p:txBody>
      </p:sp>
      <p:pic>
        <p:nvPicPr>
          <p:cNvPr id="17410" name="Picture 2">
            <a:extLst>
              <a:ext uri="{FF2B5EF4-FFF2-40B4-BE49-F238E27FC236}">
                <a16:creationId xmlns:a16="http://schemas.microsoft.com/office/drawing/2014/main" id="{04B3FC8E-E273-4FDF-A39C-C128467CE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4" y="81509"/>
            <a:ext cx="8160542" cy="456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46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106</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207966" y="380167"/>
            <a:ext cx="8681635" cy="1078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Have one team member driving a laptop that is connected to a large screen or projector.</a:t>
            </a:r>
          </a:p>
        </p:txBody>
      </p:sp>
      <p:sp>
        <p:nvSpPr>
          <p:cNvPr id="28" name="Rectangle: Rounded Corners 27">
            <a:extLst>
              <a:ext uri="{FF2B5EF4-FFF2-40B4-BE49-F238E27FC236}">
                <a16:creationId xmlns:a16="http://schemas.microsoft.com/office/drawing/2014/main" id="{0522E1CF-4054-411B-9C20-493F2077B9DE}"/>
              </a:ext>
            </a:extLst>
          </p:cNvPr>
          <p:cNvSpPr/>
          <p:nvPr/>
        </p:nvSpPr>
        <p:spPr>
          <a:xfrm>
            <a:off x="187012" y="1794330"/>
            <a:ext cx="8720447" cy="144220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The person behind the keyboard and mouse is usually called “</a:t>
            </a:r>
            <a:r>
              <a:rPr lang="en-US" sz="2200" b="1" dirty="0">
                <a:solidFill>
                  <a:srgbClr val="C00000"/>
                </a:solidFill>
              </a:rPr>
              <a:t>Driver</a:t>
            </a:r>
            <a:r>
              <a:rPr lang="en-US" sz="2200" b="1" dirty="0"/>
              <a:t>” and the others would be “</a:t>
            </a:r>
            <a:r>
              <a:rPr lang="en-US" sz="2200" b="1" dirty="0">
                <a:solidFill>
                  <a:srgbClr val="C00000"/>
                </a:solidFill>
              </a:rPr>
              <a:t>Navigators</a:t>
            </a:r>
            <a:r>
              <a:rPr lang="en-US" sz="2200" b="1" dirty="0"/>
              <a:t>”.</a:t>
            </a:r>
          </a:p>
        </p:txBody>
      </p:sp>
      <p:sp>
        <p:nvSpPr>
          <p:cNvPr id="30" name="Rectangle: Rounded Corners 29">
            <a:extLst>
              <a:ext uri="{FF2B5EF4-FFF2-40B4-BE49-F238E27FC236}">
                <a16:creationId xmlns:a16="http://schemas.microsoft.com/office/drawing/2014/main" id="{4B191CD2-B8B9-4370-B636-F41CAAE2BFE0}"/>
              </a:ext>
            </a:extLst>
          </p:cNvPr>
          <p:cNvSpPr/>
          <p:nvPr/>
        </p:nvSpPr>
        <p:spPr>
          <a:xfrm>
            <a:off x="187012" y="3547373"/>
            <a:ext cx="8702589" cy="11640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The whole team then implement the feature together by talking through the development together.</a:t>
            </a:r>
          </a:p>
        </p:txBody>
      </p:sp>
      <p:pic>
        <p:nvPicPr>
          <p:cNvPr id="18434" name="Picture 2">
            <a:extLst>
              <a:ext uri="{FF2B5EF4-FFF2-40B4-BE49-F238E27FC236}">
                <a16:creationId xmlns:a16="http://schemas.microsoft.com/office/drawing/2014/main" id="{8DDC1643-9C34-4C8A-ACAD-8E32D83D2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 y="-6706"/>
            <a:ext cx="9166687" cy="686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434"/>
                                        </p:tgtEl>
                                        <p:attrNameLst>
                                          <p:attrName>style.visibility</p:attrName>
                                        </p:attrNameLst>
                                      </p:cBhvr>
                                      <p:to>
                                        <p:strVal val="visible"/>
                                      </p:to>
                                    </p:set>
                                    <p:animEffect transition="in" filter="randombar(horizontal)">
                                      <p:cBhvr>
                                        <p:cTn id="25"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3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Service model and technical practices</a:t>
            </a:r>
          </a:p>
        </p:txBody>
      </p:sp>
    </p:spTree>
    <p:extLst>
      <p:ext uri="{BB962C8B-B14F-4D97-AF65-F5344CB8AC3E}">
        <p14:creationId xmlns:p14="http://schemas.microsoft.com/office/powerpoint/2010/main" val="99264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Service Model</a:t>
            </a:r>
            <a:br>
              <a:rPr lang="en-US" b="1" dirty="0">
                <a:solidFill>
                  <a:schemeClr val="bg1"/>
                </a:solidFill>
                <a:latin typeface="+mn-lt"/>
              </a:rPr>
            </a:br>
            <a:r>
              <a:rPr lang="en-US" b="1" dirty="0">
                <a:solidFill>
                  <a:schemeClr val="bg1"/>
                </a:solidFill>
                <a:latin typeface="+mn-lt"/>
              </a:rPr>
              <a:t> </a:t>
            </a:r>
            <a:br>
              <a:rPr lang="en-US" b="1" dirty="0">
                <a:solidFill>
                  <a:schemeClr val="bg1"/>
                </a:solidFill>
                <a:latin typeface="+mn-lt"/>
              </a:rPr>
            </a:br>
            <a:r>
              <a:rPr lang="en-US" b="1" dirty="0">
                <a:solidFill>
                  <a:schemeClr val="bg1"/>
                </a:solidFill>
                <a:latin typeface="+mn-lt"/>
              </a:rPr>
              <a:t>The Old Way: Assembly Line IT</a:t>
            </a:r>
            <a:br>
              <a:rPr lang="en-US" b="1" dirty="0">
                <a:solidFill>
                  <a:schemeClr val="bg1"/>
                </a:solidFill>
                <a:latin typeface="+mn-lt"/>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108</a:t>
            </a:fld>
            <a:endParaRPr lang="fr-FR"/>
          </a:p>
        </p:txBody>
      </p:sp>
      <p:pic>
        <p:nvPicPr>
          <p:cNvPr id="2" name="Picture 1">
            <a:extLst>
              <a:ext uri="{FF2B5EF4-FFF2-40B4-BE49-F238E27FC236}">
                <a16:creationId xmlns:a16="http://schemas.microsoft.com/office/drawing/2014/main" id="{4B544D7E-123B-4AF6-9138-1891EE564BFF}"/>
              </a:ext>
            </a:extLst>
          </p:cNvPr>
          <p:cNvPicPr>
            <a:picLocks noChangeAspect="1"/>
          </p:cNvPicPr>
          <p:nvPr/>
        </p:nvPicPr>
        <p:blipFill>
          <a:blip r:embed="rId3"/>
          <a:stretch>
            <a:fillRect/>
          </a:stretch>
        </p:blipFill>
        <p:spPr>
          <a:xfrm>
            <a:off x="7445" y="525103"/>
            <a:ext cx="9136555" cy="4008108"/>
          </a:xfrm>
          <a:prstGeom prst="rect">
            <a:avLst/>
          </a:prstGeom>
        </p:spPr>
      </p:pic>
    </p:spTree>
    <p:extLst>
      <p:ext uri="{BB962C8B-B14F-4D97-AF65-F5344CB8AC3E}">
        <p14:creationId xmlns:p14="http://schemas.microsoft.com/office/powerpoint/2010/main" val="1350564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“Legacy”</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109</a:t>
            </a:fld>
            <a:endParaRPr lang="fr-FR"/>
          </a:p>
        </p:txBody>
      </p:sp>
      <p:pic>
        <p:nvPicPr>
          <p:cNvPr id="3" name="Picture 2">
            <a:extLst>
              <a:ext uri="{FF2B5EF4-FFF2-40B4-BE49-F238E27FC236}">
                <a16:creationId xmlns:a16="http://schemas.microsoft.com/office/drawing/2014/main" id="{EFC584AD-EACD-4F64-A4F0-8C763558EFA7}"/>
              </a:ext>
            </a:extLst>
          </p:cNvPr>
          <p:cNvPicPr>
            <a:picLocks noChangeAspect="1"/>
          </p:cNvPicPr>
          <p:nvPr/>
        </p:nvPicPr>
        <p:blipFill>
          <a:blip r:embed="rId3"/>
          <a:stretch>
            <a:fillRect/>
          </a:stretch>
        </p:blipFill>
        <p:spPr>
          <a:xfrm>
            <a:off x="-37370" y="585443"/>
            <a:ext cx="9181369" cy="3968256"/>
          </a:xfrm>
          <a:prstGeom prst="rect">
            <a:avLst/>
          </a:prstGeom>
        </p:spPr>
      </p:pic>
    </p:spTree>
    <p:extLst>
      <p:ext uri="{BB962C8B-B14F-4D97-AF65-F5344CB8AC3E}">
        <p14:creationId xmlns:p14="http://schemas.microsoft.com/office/powerpoint/2010/main" val="152611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X: Adaptive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CCF5FBC-22A8-4F3C-B373-863BB724CE12}"/>
              </a:ext>
            </a:extLst>
          </p:cNvPr>
          <p:cNvPicPr>
            <a:picLocks noChangeAspect="1"/>
          </p:cNvPicPr>
          <p:nvPr/>
        </p:nvPicPr>
        <p:blipFill>
          <a:blip r:embed="rId3"/>
          <a:stretch>
            <a:fillRect/>
          </a:stretch>
        </p:blipFill>
        <p:spPr>
          <a:xfrm>
            <a:off x="1483060" y="2424105"/>
            <a:ext cx="5942308" cy="3981053"/>
          </a:xfrm>
          <a:prstGeom prst="rect">
            <a:avLst/>
          </a:prstGeom>
        </p:spPr>
      </p:pic>
      <p:pic>
        <p:nvPicPr>
          <p:cNvPr id="3" name="Picture 2">
            <a:extLst>
              <a:ext uri="{FF2B5EF4-FFF2-40B4-BE49-F238E27FC236}">
                <a16:creationId xmlns:a16="http://schemas.microsoft.com/office/drawing/2014/main" id="{DA822DC5-6D2D-4C67-B3BE-0D3A51EAE3A5}"/>
              </a:ext>
            </a:extLst>
          </p:cNvPr>
          <p:cNvPicPr>
            <a:picLocks noChangeAspect="1"/>
          </p:cNvPicPr>
          <p:nvPr/>
        </p:nvPicPr>
        <p:blipFill>
          <a:blip r:embed="rId4"/>
          <a:stretch>
            <a:fillRect/>
          </a:stretch>
        </p:blipFill>
        <p:spPr>
          <a:xfrm>
            <a:off x="1483060" y="2424105"/>
            <a:ext cx="654212" cy="668749"/>
          </a:xfrm>
          <a:prstGeom prst="rect">
            <a:avLst/>
          </a:prstGeom>
        </p:spPr>
      </p:pic>
    </p:spTree>
    <p:extLst>
      <p:ext uri="{BB962C8B-B14F-4D97-AF65-F5344CB8AC3E}">
        <p14:creationId xmlns:p14="http://schemas.microsoft.com/office/powerpoint/2010/main" val="40758829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Each Server Built This Way is A “Pet”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110</a:t>
            </a:fld>
            <a:endParaRPr lang="fr-FR"/>
          </a:p>
        </p:txBody>
      </p:sp>
      <p:pic>
        <p:nvPicPr>
          <p:cNvPr id="2" name="Picture 1">
            <a:extLst>
              <a:ext uri="{FF2B5EF4-FFF2-40B4-BE49-F238E27FC236}">
                <a16:creationId xmlns:a16="http://schemas.microsoft.com/office/drawing/2014/main" id="{AA6BF3BB-30E3-4187-B341-2145B3D5FB7B}"/>
              </a:ext>
            </a:extLst>
          </p:cNvPr>
          <p:cNvPicPr>
            <a:picLocks noChangeAspect="1"/>
          </p:cNvPicPr>
          <p:nvPr/>
        </p:nvPicPr>
        <p:blipFill>
          <a:blip r:embed="rId3"/>
          <a:stretch>
            <a:fillRect/>
          </a:stretch>
        </p:blipFill>
        <p:spPr>
          <a:xfrm>
            <a:off x="-5960" y="336861"/>
            <a:ext cx="9176093" cy="4109016"/>
          </a:xfrm>
          <a:prstGeom prst="rect">
            <a:avLst/>
          </a:prstGeom>
        </p:spPr>
      </p:pic>
    </p:spTree>
    <p:extLst>
      <p:ext uri="{BB962C8B-B14F-4D97-AF65-F5344CB8AC3E}">
        <p14:creationId xmlns:p14="http://schemas.microsoft.com/office/powerpoint/2010/main" val="3133309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2: Robotics Factory IT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111</a:t>
            </a:fld>
            <a:endParaRPr lang="fr-FR"/>
          </a:p>
        </p:txBody>
      </p:sp>
      <p:pic>
        <p:nvPicPr>
          <p:cNvPr id="2" name="Picture 1">
            <a:extLst>
              <a:ext uri="{FF2B5EF4-FFF2-40B4-BE49-F238E27FC236}">
                <a16:creationId xmlns:a16="http://schemas.microsoft.com/office/drawing/2014/main" id="{2A2B911B-4002-4569-BDB8-96AE51E6FA2C}"/>
              </a:ext>
            </a:extLst>
          </p:cNvPr>
          <p:cNvPicPr>
            <a:picLocks noChangeAspect="1"/>
          </p:cNvPicPr>
          <p:nvPr/>
        </p:nvPicPr>
        <p:blipFill>
          <a:blip r:embed="rId3"/>
          <a:stretch>
            <a:fillRect/>
          </a:stretch>
        </p:blipFill>
        <p:spPr>
          <a:xfrm>
            <a:off x="-5959" y="398700"/>
            <a:ext cx="9174248" cy="4047176"/>
          </a:xfrm>
          <a:prstGeom prst="rect">
            <a:avLst/>
          </a:prstGeom>
        </p:spPr>
      </p:pic>
    </p:spTree>
    <p:extLst>
      <p:ext uri="{BB962C8B-B14F-4D97-AF65-F5344CB8AC3E}">
        <p14:creationId xmlns:p14="http://schemas.microsoft.com/office/powerpoint/2010/main" val="1222767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112</a:t>
            </a:fld>
            <a:endParaRPr lang="fr-FR"/>
          </a:p>
        </p:txBody>
      </p:sp>
      <p:pic>
        <p:nvPicPr>
          <p:cNvPr id="3" name="Picture 2">
            <a:extLst>
              <a:ext uri="{FF2B5EF4-FFF2-40B4-BE49-F238E27FC236}">
                <a16:creationId xmlns:a16="http://schemas.microsoft.com/office/drawing/2014/main" id="{26E7DDEC-4F6A-4624-84C6-77A81ED80576}"/>
              </a:ext>
            </a:extLst>
          </p:cNvPr>
          <p:cNvPicPr>
            <a:picLocks noChangeAspect="1"/>
          </p:cNvPicPr>
          <p:nvPr/>
        </p:nvPicPr>
        <p:blipFill>
          <a:blip r:embed="rId3"/>
          <a:stretch>
            <a:fillRect/>
          </a:stretch>
        </p:blipFill>
        <p:spPr>
          <a:xfrm>
            <a:off x="68518" y="636754"/>
            <a:ext cx="9006962" cy="3663049"/>
          </a:xfrm>
          <a:prstGeom prst="rect">
            <a:avLst/>
          </a:prstGeom>
        </p:spPr>
      </p:pic>
    </p:spTree>
    <p:extLst>
      <p:ext uri="{BB962C8B-B14F-4D97-AF65-F5344CB8AC3E}">
        <p14:creationId xmlns:p14="http://schemas.microsoft.com/office/powerpoint/2010/main" val="2165735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vs  Model 2</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113</a:t>
            </a:fld>
            <a:endParaRPr lang="fr-FR"/>
          </a:p>
        </p:txBody>
      </p:sp>
      <p:pic>
        <p:nvPicPr>
          <p:cNvPr id="2" name="Picture 1">
            <a:extLst>
              <a:ext uri="{FF2B5EF4-FFF2-40B4-BE49-F238E27FC236}">
                <a16:creationId xmlns:a16="http://schemas.microsoft.com/office/drawing/2014/main" id="{6581D3AD-BAB8-4BD9-9223-5BFB8275BF3B}"/>
              </a:ext>
            </a:extLst>
          </p:cNvPr>
          <p:cNvPicPr>
            <a:picLocks noChangeAspect="1"/>
          </p:cNvPicPr>
          <p:nvPr/>
        </p:nvPicPr>
        <p:blipFill>
          <a:blip r:embed="rId3"/>
          <a:stretch>
            <a:fillRect/>
          </a:stretch>
        </p:blipFill>
        <p:spPr>
          <a:xfrm>
            <a:off x="830886" y="163367"/>
            <a:ext cx="7465156" cy="4500654"/>
          </a:xfrm>
          <a:prstGeom prst="rect">
            <a:avLst/>
          </a:prstGeom>
        </p:spPr>
      </p:pic>
    </p:spTree>
    <p:extLst>
      <p:ext uri="{BB962C8B-B14F-4D97-AF65-F5344CB8AC3E}">
        <p14:creationId xmlns:p14="http://schemas.microsoft.com/office/powerpoint/2010/main" val="42097572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114</a:t>
            </a:fld>
            <a:endParaRPr lang="fr-FR"/>
          </a:p>
        </p:txBody>
      </p:sp>
      <p:pic>
        <p:nvPicPr>
          <p:cNvPr id="32770" name="Picture 2">
            <a:extLst>
              <a:ext uri="{FF2B5EF4-FFF2-40B4-BE49-F238E27FC236}">
                <a16:creationId xmlns:a16="http://schemas.microsoft.com/office/drawing/2014/main" id="{02713281-1945-4FEF-89FA-D0939D5AC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8757"/>
            <a:ext cx="9144000" cy="64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34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Failures happen … Always</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115</a:t>
            </a:fld>
            <a:endParaRPr lang="fr-FR"/>
          </a:p>
        </p:txBody>
      </p:sp>
      <p:pic>
        <p:nvPicPr>
          <p:cNvPr id="2" name="Picture 1">
            <a:extLst>
              <a:ext uri="{FF2B5EF4-FFF2-40B4-BE49-F238E27FC236}">
                <a16:creationId xmlns:a16="http://schemas.microsoft.com/office/drawing/2014/main" id="{0674A2CC-896D-4635-81E3-F1F38F89E3C2}"/>
              </a:ext>
            </a:extLst>
          </p:cNvPr>
          <p:cNvPicPr>
            <a:picLocks noChangeAspect="1"/>
          </p:cNvPicPr>
          <p:nvPr/>
        </p:nvPicPr>
        <p:blipFill>
          <a:blip r:embed="rId3"/>
          <a:stretch>
            <a:fillRect/>
          </a:stretch>
        </p:blipFill>
        <p:spPr>
          <a:xfrm>
            <a:off x="2763632" y="69015"/>
            <a:ext cx="4063625" cy="2214741"/>
          </a:xfrm>
          <a:prstGeom prst="rect">
            <a:avLst/>
          </a:prstGeom>
        </p:spPr>
      </p:pic>
      <p:sp>
        <p:nvSpPr>
          <p:cNvPr id="28" name="Rectangle: Rounded Corners 27">
            <a:extLst>
              <a:ext uri="{FF2B5EF4-FFF2-40B4-BE49-F238E27FC236}">
                <a16:creationId xmlns:a16="http://schemas.microsoft.com/office/drawing/2014/main" id="{E6E5AC6C-7D24-42AA-8D5B-37F5C5D7AA1C}"/>
              </a:ext>
            </a:extLst>
          </p:cNvPr>
          <p:cNvSpPr/>
          <p:nvPr/>
        </p:nvSpPr>
        <p:spPr>
          <a:xfrm>
            <a:off x="314325" y="2375108"/>
            <a:ext cx="8515348" cy="23926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t>- </a:t>
            </a:r>
            <a:r>
              <a:rPr lang="fr-FR" sz="2400" b="1" dirty="0" err="1"/>
              <a:t>Everything</a:t>
            </a:r>
            <a:r>
              <a:rPr lang="fr-FR" sz="2400" b="1" dirty="0"/>
              <a:t> must fail </a:t>
            </a:r>
            <a:r>
              <a:rPr lang="fr-FR" sz="2400" b="1" dirty="0" err="1"/>
              <a:t>without</a:t>
            </a:r>
            <a:r>
              <a:rPr lang="fr-FR" sz="2400" b="1" dirty="0"/>
              <a:t> an impact: </a:t>
            </a:r>
          </a:p>
          <a:p>
            <a:r>
              <a:rPr lang="fr-FR" sz="2400" b="1" dirty="0"/>
              <a:t>Server components, servers, racks, datacenters … </a:t>
            </a:r>
            <a:r>
              <a:rPr lang="fr-FR" sz="2400" b="1" dirty="0" err="1"/>
              <a:t>Everything</a:t>
            </a:r>
            <a:r>
              <a:rPr lang="fr-FR" sz="2400" b="1" dirty="0"/>
              <a:t>!</a:t>
            </a:r>
          </a:p>
          <a:p>
            <a:endParaRPr lang="fr-FR" sz="1050" b="1" dirty="0"/>
          </a:p>
          <a:p>
            <a:r>
              <a:rPr lang="fr-FR" sz="2400" b="1" dirty="0"/>
              <a:t>- Most </a:t>
            </a:r>
            <a:r>
              <a:rPr lang="fr-FR" sz="2400" b="1" dirty="0" err="1"/>
              <a:t>importantly</a:t>
            </a:r>
            <a:r>
              <a:rPr lang="fr-FR" sz="2400" b="1" dirty="0"/>
              <a:t>, apps must </a:t>
            </a:r>
            <a:r>
              <a:rPr lang="fr-FR" sz="2400" b="1" dirty="0" err="1"/>
              <a:t>detect</a:t>
            </a:r>
            <a:r>
              <a:rPr lang="fr-FR" sz="2400" b="1" dirty="0"/>
              <a:t> and route </a:t>
            </a:r>
            <a:r>
              <a:rPr lang="fr-FR" sz="2400" b="1" dirty="0" err="1"/>
              <a:t>around</a:t>
            </a:r>
            <a:r>
              <a:rPr lang="fr-FR" sz="2400" b="1" dirty="0"/>
              <a:t> </a:t>
            </a:r>
            <a:r>
              <a:rPr lang="fr-FR" sz="2400" b="1" dirty="0" err="1"/>
              <a:t>these</a:t>
            </a:r>
            <a:r>
              <a:rPr lang="fr-FR" sz="2400" b="1" dirty="0"/>
              <a:t> </a:t>
            </a:r>
            <a:r>
              <a:rPr lang="fr-FR" sz="2400" b="1" dirty="0" err="1"/>
              <a:t>failures</a:t>
            </a:r>
            <a:r>
              <a:rPr lang="fr-FR" sz="2000" b="1" dirty="0"/>
              <a:t>.</a:t>
            </a:r>
          </a:p>
        </p:txBody>
      </p:sp>
    </p:spTree>
    <p:extLst>
      <p:ext uri="{BB962C8B-B14F-4D97-AF65-F5344CB8AC3E}">
        <p14:creationId xmlns:p14="http://schemas.microsoft.com/office/powerpoint/2010/main" val="69261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47255" y="5691587"/>
            <a:ext cx="9639305" cy="789673"/>
          </a:xfrm>
          <a:prstGeom prst="rect">
            <a:avLst/>
          </a:prstGeom>
        </p:spPr>
        <p:txBody>
          <a:bodyPr spcFirstLastPara="1" vert="horz" lIns="91440" tIns="45720" rIns="91440" bIns="45720" rtlCol="0" anchor="ctr" anchorCtr="0">
            <a:noAutofit/>
          </a:bodyPr>
          <a:lstStyle/>
          <a:p>
            <a:pPr algn="ctr">
              <a:spcBef>
                <a:spcPct val="0"/>
              </a:spcBef>
            </a:pPr>
            <a:r>
              <a:rPr lang="en-US" sz="2800" b="1" kern="1200" dirty="0">
                <a:solidFill>
                  <a:schemeClr val="bg1"/>
                </a:solidFill>
                <a:latin typeface="+mj-lt"/>
                <a:ea typeface="+mj-ea"/>
                <a:cs typeface="+mj-cs"/>
              </a:rPr>
              <a:t>Everything-as-Code</a:t>
            </a:r>
            <a:br>
              <a:rPr lang="en-US" sz="2800" b="1" kern="1200" dirty="0">
                <a:solidFill>
                  <a:schemeClr val="bg1"/>
                </a:solidFill>
                <a:latin typeface="+mj-lt"/>
                <a:ea typeface="+mj-ea"/>
                <a:cs typeface="+mj-cs"/>
              </a:rPr>
            </a:br>
            <a:br>
              <a:rPr lang="en-US" sz="2000" b="1" kern="1200" dirty="0">
                <a:solidFill>
                  <a:schemeClr val="bg1"/>
                </a:solidFill>
                <a:latin typeface="+mj-lt"/>
                <a:ea typeface="+mj-ea"/>
                <a:cs typeface="+mj-cs"/>
              </a:rPr>
            </a:br>
            <a:r>
              <a:rPr lang="en-US" sz="2000" b="1" kern="1200" dirty="0">
                <a:solidFill>
                  <a:schemeClr val="bg1"/>
                </a:solidFill>
                <a:latin typeface="+mj-lt"/>
                <a:ea typeface="+mj-ea"/>
                <a:cs typeface="+mj-cs"/>
              </a:rPr>
              <a:t>Save everything as code: configuration, infrastructure and pipelines</a:t>
            </a:r>
            <a:br>
              <a:rPr lang="en-US" sz="2000" b="1" kern="1200" dirty="0">
                <a:solidFill>
                  <a:schemeClr val="bg1"/>
                </a:solidFill>
                <a:latin typeface="+mj-lt"/>
                <a:ea typeface="+mj-ea"/>
                <a:cs typeface="+mj-cs"/>
              </a:rPr>
            </a:br>
            <a:endParaRPr lang="en-US" sz="2800" b="1" kern="1200" dirty="0">
              <a:solidFill>
                <a:schemeClr val="bg1"/>
              </a:solidFill>
              <a:latin typeface="+mj-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4578" name="Picture 2">
            <a:extLst>
              <a:ext uri="{FF2B5EF4-FFF2-40B4-BE49-F238E27FC236}">
                <a16:creationId xmlns:a16="http://schemas.microsoft.com/office/drawing/2014/main" id="{13FDCE2E-93AF-4605-9866-19D4BE514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765" y="107836"/>
            <a:ext cx="6880313" cy="2140542"/>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116</a:t>
            </a:fld>
            <a:endParaRPr lang="fr-FR"/>
          </a:p>
        </p:txBody>
      </p:sp>
      <p:sp>
        <p:nvSpPr>
          <p:cNvPr id="30" name="Rectangle: Rounded Corners 29">
            <a:extLst>
              <a:ext uri="{FF2B5EF4-FFF2-40B4-BE49-F238E27FC236}">
                <a16:creationId xmlns:a16="http://schemas.microsoft.com/office/drawing/2014/main" id="{15AA0D26-10D9-4546-B5F6-0BF0E9B676AE}"/>
              </a:ext>
            </a:extLst>
          </p:cNvPr>
          <p:cNvSpPr/>
          <p:nvPr/>
        </p:nvSpPr>
        <p:spPr>
          <a:xfrm>
            <a:off x="133150" y="2301049"/>
            <a:ext cx="8822336" cy="24456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 This means, storing configuration along with Source Code in an SCM.</a:t>
            </a:r>
          </a:p>
          <a:p>
            <a:endParaRPr lang="en-US" sz="1800" b="1" dirty="0"/>
          </a:p>
          <a:p>
            <a:r>
              <a:rPr lang="en-US" sz="1800" b="1" dirty="0"/>
              <a:t>- Storing the configuration </a:t>
            </a:r>
            <a:r>
              <a:rPr lang="en-US" sz="1800" b="1" dirty="0">
                <a:solidFill>
                  <a:srgbClr val="C00000"/>
                </a:solidFill>
              </a:rPr>
              <a:t>from bottom to top </a:t>
            </a:r>
            <a:r>
              <a:rPr lang="en-US" sz="1800" b="1" dirty="0"/>
              <a:t>(communication switches, bare metal servers, operating systems, build configurations,</a:t>
            </a:r>
          </a:p>
          <a:p>
            <a:r>
              <a:rPr lang="en-US" sz="1800" b="1" dirty="0"/>
              <a:t> application properties and deployment configurations…) as code means they are </a:t>
            </a:r>
            <a:r>
              <a:rPr lang="en-US" sz="1800" b="1" dirty="0">
                <a:solidFill>
                  <a:srgbClr val="C00000"/>
                </a:solidFill>
              </a:rPr>
              <a:t>tracked</a:t>
            </a:r>
            <a:r>
              <a:rPr lang="en-US" sz="1800" b="1" dirty="0"/>
              <a:t> and can be </a:t>
            </a:r>
            <a:r>
              <a:rPr lang="en-US" sz="1800" b="1" dirty="0">
                <a:solidFill>
                  <a:srgbClr val="C00000"/>
                </a:solidFill>
              </a:rPr>
              <a:t>recreated</a:t>
            </a:r>
            <a:r>
              <a:rPr lang="en-US" sz="1800" b="1" dirty="0"/>
              <a:t> at the </a:t>
            </a:r>
            <a:r>
              <a:rPr lang="en-US" sz="1800" b="1" dirty="0">
                <a:solidFill>
                  <a:srgbClr val="C00000"/>
                </a:solidFill>
              </a:rPr>
              <a:t>click of a button</a:t>
            </a:r>
            <a:r>
              <a:rPr lang="en-US" sz="1800" b="1" dirty="0"/>
              <a:t>.</a:t>
            </a:r>
          </a:p>
        </p:txBody>
      </p:sp>
    </p:spTree>
    <p:extLst>
      <p:ext uri="{BB962C8B-B14F-4D97-AF65-F5344CB8AC3E}">
        <p14:creationId xmlns:p14="http://schemas.microsoft.com/office/powerpoint/2010/main" val="4222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 calcmode="lin" valueType="num">
                                      <p:cBhvr additive="base">
                                        <p:cTn id="12"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
                                            <p:txEl>
                                              <p:pRg st="3" end="3"/>
                                            </p:txEl>
                                          </p:spTgt>
                                        </p:tgtEl>
                                        <p:attrNameLst>
                                          <p:attrName>style.visibility</p:attrName>
                                        </p:attrNameLst>
                                      </p:cBhvr>
                                      <p:to>
                                        <p:strVal val="visible"/>
                                      </p:to>
                                    </p:set>
                                    <p:anim calcmode="lin" valueType="num">
                                      <p:cBhvr additive="base">
                                        <p:cTn id="1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117</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430892"/>
            <a:ext cx="8766972" cy="444065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1- Traceability:</a:t>
            </a:r>
          </a:p>
          <a:p>
            <a:endParaRPr lang="en-US" sz="1800" b="1" dirty="0"/>
          </a:p>
          <a:p>
            <a:r>
              <a:rPr lang="en-US" sz="3200" b="1" dirty="0"/>
              <a:t>Storing your config in git implies controls are in place to track who / why a config has changed. </a:t>
            </a:r>
          </a:p>
          <a:p>
            <a:r>
              <a:rPr lang="en-US" sz="3200" b="1" dirty="0"/>
              <a:t>Changes can be applied and reverted and are tracked to a single user who made the change.</a:t>
            </a:r>
          </a:p>
        </p:txBody>
      </p:sp>
    </p:spTree>
    <p:extLst>
      <p:ext uri="{BB962C8B-B14F-4D97-AF65-F5344CB8AC3E}">
        <p14:creationId xmlns:p14="http://schemas.microsoft.com/office/powerpoint/2010/main" val="19874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118</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2- Repeatable:</a:t>
            </a:r>
          </a:p>
          <a:p>
            <a:endParaRPr lang="en-US" sz="1200" b="1" dirty="0"/>
          </a:p>
          <a:p>
            <a:r>
              <a:rPr lang="en-US" sz="2800" b="1" dirty="0"/>
              <a:t>Moving from one cloud provider to another should be simple in modern application development. </a:t>
            </a:r>
          </a:p>
          <a:p>
            <a:r>
              <a:rPr lang="en-US" sz="2800" b="1" dirty="0"/>
              <a:t>Picking a deployment target should be like shopping around for the best price that week. </a:t>
            </a:r>
          </a:p>
          <a:p>
            <a:r>
              <a:rPr lang="en-US" sz="2800" b="1" dirty="0"/>
              <a:t>By storing all things as code, systems can be re-created in moments in various providers.</a:t>
            </a:r>
          </a:p>
        </p:txBody>
      </p:sp>
    </p:spTree>
    <p:extLst>
      <p:ext uri="{BB962C8B-B14F-4D97-AF65-F5344CB8AC3E}">
        <p14:creationId xmlns:p14="http://schemas.microsoft.com/office/powerpoint/2010/main" val="6147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119</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3- Tested:</a:t>
            </a:r>
          </a:p>
          <a:p>
            <a:endParaRPr lang="en-US" sz="3600" b="1" dirty="0"/>
          </a:p>
          <a:p>
            <a:r>
              <a:rPr lang="en-US" sz="3200" b="1" dirty="0"/>
              <a:t>Infra and code can be rolled out, validated and promoted into production environments with confidence and assurance it will behave as expected.</a:t>
            </a:r>
          </a:p>
        </p:txBody>
      </p:sp>
    </p:spTree>
    <p:extLst>
      <p:ext uri="{BB962C8B-B14F-4D97-AF65-F5344CB8AC3E}">
        <p14:creationId xmlns:p14="http://schemas.microsoft.com/office/powerpoint/2010/main" val="680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SUMMARY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A3A5D06D-B4FC-44E5-BB09-2E17AEF65B8D}"/>
              </a:ext>
            </a:extLst>
          </p:cNvPr>
          <p:cNvPicPr>
            <a:picLocks noChangeAspect="1"/>
          </p:cNvPicPr>
          <p:nvPr/>
        </p:nvPicPr>
        <p:blipFill>
          <a:blip r:embed="rId3"/>
          <a:stretch>
            <a:fillRect/>
          </a:stretch>
        </p:blipFill>
        <p:spPr>
          <a:xfrm>
            <a:off x="630936" y="2540421"/>
            <a:ext cx="8161237" cy="4123175"/>
          </a:xfrm>
          <a:prstGeom prst="rect">
            <a:avLst/>
          </a:prstGeom>
        </p:spPr>
      </p:pic>
      <p:pic>
        <p:nvPicPr>
          <p:cNvPr id="3" name="Picture 2">
            <a:extLst>
              <a:ext uri="{FF2B5EF4-FFF2-40B4-BE49-F238E27FC236}">
                <a16:creationId xmlns:a16="http://schemas.microsoft.com/office/drawing/2014/main" id="{BE5018F4-0FCB-477A-91A2-7F4FFCE01E91}"/>
              </a:ext>
            </a:extLst>
          </p:cNvPr>
          <p:cNvPicPr>
            <a:picLocks noChangeAspect="1"/>
          </p:cNvPicPr>
          <p:nvPr/>
        </p:nvPicPr>
        <p:blipFill>
          <a:blip r:embed="rId4"/>
          <a:stretch>
            <a:fillRect/>
          </a:stretch>
        </p:blipFill>
        <p:spPr>
          <a:xfrm>
            <a:off x="5458691" y="1545452"/>
            <a:ext cx="3333482" cy="994969"/>
          </a:xfrm>
          <a:prstGeom prst="rect">
            <a:avLst/>
          </a:prstGeom>
        </p:spPr>
      </p:pic>
    </p:spTree>
    <p:extLst>
      <p:ext uri="{BB962C8B-B14F-4D97-AF65-F5344CB8AC3E}">
        <p14:creationId xmlns:p14="http://schemas.microsoft.com/office/powerpoint/2010/main" val="3107384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120</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276218" y="211959"/>
            <a:ext cx="8472099"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4- Phoenix server:</a:t>
            </a:r>
          </a:p>
          <a:p>
            <a:endParaRPr lang="en-US" sz="3600" b="1" dirty="0"/>
          </a:p>
          <a:p>
            <a:r>
              <a:rPr lang="en-US" sz="3200" b="1" dirty="0"/>
              <a:t>No more fear of a servers’ configuration drifting.</a:t>
            </a:r>
          </a:p>
          <a:p>
            <a:r>
              <a:rPr lang="en-US" sz="3200" b="1" dirty="0"/>
              <a:t>If a server needs to be patched or randomly dies, it’s OK. </a:t>
            </a:r>
          </a:p>
          <a:p>
            <a:r>
              <a:rPr lang="en-US" sz="3200" b="1" dirty="0"/>
              <a:t>Just create it again from the stored configuration.</a:t>
            </a:r>
          </a:p>
        </p:txBody>
      </p:sp>
    </p:spTree>
    <p:extLst>
      <p:ext uri="{BB962C8B-B14F-4D97-AF65-F5344CB8AC3E}">
        <p14:creationId xmlns:p14="http://schemas.microsoft.com/office/powerpoint/2010/main" val="410362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121</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35324" y="103121"/>
            <a:ext cx="8772136" cy="456499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5- Shared understanding:</a:t>
            </a:r>
          </a:p>
          <a:p>
            <a:endParaRPr lang="en-US" sz="1600" b="1" dirty="0"/>
          </a:p>
          <a:p>
            <a:r>
              <a:rPr lang="en-US" sz="2400" b="1" dirty="0"/>
              <a:t>When a cross-functional team is using ‘Everything as Code’ to describe all the parts of the Product they are developing together, they contribute to increase the shared understanding between Developers and Operations.</a:t>
            </a:r>
          </a:p>
          <a:p>
            <a:r>
              <a:rPr lang="en-US" sz="2400" b="1" dirty="0"/>
              <a:t>They speak same language to describe the state of this Product and they use the same frameworks to accomplish their goals.</a:t>
            </a:r>
          </a:p>
        </p:txBody>
      </p:sp>
    </p:spTree>
    <p:extLst>
      <p:ext uri="{BB962C8B-B14F-4D97-AF65-F5344CB8AC3E}">
        <p14:creationId xmlns:p14="http://schemas.microsoft.com/office/powerpoint/2010/main" val="9214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6" name="Rectangle 9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pPr>
            <a:r>
              <a:rPr lang="en-US" sz="2800" b="1" kern="1200">
                <a:solidFill>
                  <a:schemeClr val="bg1"/>
                </a:solidFill>
                <a:latin typeface="+mj-lt"/>
                <a:ea typeface="+mj-ea"/>
                <a:cs typeface="+mj-cs"/>
              </a:rPr>
              <a:t>Best practices </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122</a:t>
            </a:fld>
            <a:endParaRPr lang="fr-FR"/>
          </a:p>
        </p:txBody>
      </p:sp>
    </p:spTree>
    <p:extLst>
      <p:ext uri="{BB962C8B-B14F-4D97-AF65-F5344CB8AC3E}">
        <p14:creationId xmlns:p14="http://schemas.microsoft.com/office/powerpoint/2010/main" val="140648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6" name="Rectangle 9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pPr>
            <a:r>
              <a:rPr lang="en-US" sz="2800" b="1" kern="1200">
                <a:solidFill>
                  <a:schemeClr val="bg1"/>
                </a:solidFill>
                <a:latin typeface="+mj-lt"/>
                <a:ea typeface="+mj-ea"/>
                <a:cs typeface="+mj-cs"/>
              </a:rPr>
              <a:t>Best practices </a:t>
            </a:r>
          </a:p>
        </p:txBody>
      </p:sp>
      <p:pic>
        <p:nvPicPr>
          <p:cNvPr id="2" name="Picture 1">
            <a:extLst>
              <a:ext uri="{FF2B5EF4-FFF2-40B4-BE49-F238E27FC236}">
                <a16:creationId xmlns:a16="http://schemas.microsoft.com/office/drawing/2014/main" id="{77215E47-4250-42D2-B866-5C7809F977C2}"/>
              </a:ext>
            </a:extLst>
          </p:cNvPr>
          <p:cNvPicPr>
            <a:picLocks noChangeAspect="1"/>
          </p:cNvPicPr>
          <p:nvPr/>
        </p:nvPicPr>
        <p:blipFill>
          <a:blip r:embed="rId3"/>
          <a:stretch>
            <a:fillRect/>
          </a:stretch>
        </p:blipFill>
        <p:spPr>
          <a:xfrm>
            <a:off x="48892" y="1396588"/>
            <a:ext cx="8978213" cy="5162474"/>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123</a:t>
            </a:fld>
            <a:endParaRPr lang="fr-FR"/>
          </a:p>
        </p:txBody>
      </p:sp>
      <p:pic>
        <p:nvPicPr>
          <p:cNvPr id="57346" name="Picture 2">
            <a:extLst>
              <a:ext uri="{FF2B5EF4-FFF2-40B4-BE49-F238E27FC236}">
                <a16:creationId xmlns:a16="http://schemas.microsoft.com/office/drawing/2014/main" id="{646D8F3E-F28A-4C05-AC28-7F666567E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15" y="3407263"/>
            <a:ext cx="1352549" cy="84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125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Demo day: </a:t>
            </a:r>
            <a:br>
              <a:rPr lang="en-US" b="1" dirty="0"/>
            </a:br>
            <a:br>
              <a:rPr lang="en-US" b="1" dirty="0"/>
            </a:br>
            <a:r>
              <a:rPr lang="en-US" b="1" dirty="0"/>
              <a:t>Experiment with the optimal methods of producing a showcase.</a:t>
            </a:r>
          </a:p>
        </p:txBody>
      </p:sp>
    </p:spTree>
    <p:extLst>
      <p:ext uri="{BB962C8B-B14F-4D97-AF65-F5344CB8AC3E}">
        <p14:creationId xmlns:p14="http://schemas.microsoft.com/office/powerpoint/2010/main" val="25515482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What is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125</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183504" y="161070"/>
            <a:ext cx="8770417" cy="78460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An event where stakeholders and interested parties are given a demonstration of recent work performed by a team.</a:t>
            </a:r>
            <a:endParaRPr lang="fr-FR" sz="3200" b="1" dirty="0"/>
          </a:p>
        </p:txBody>
      </p:sp>
      <p:sp>
        <p:nvSpPr>
          <p:cNvPr id="27" name="Rectangle: Rounded Corners 26">
            <a:extLst>
              <a:ext uri="{FF2B5EF4-FFF2-40B4-BE49-F238E27FC236}">
                <a16:creationId xmlns:a16="http://schemas.microsoft.com/office/drawing/2014/main" id="{464BC97A-9313-4D6C-B689-BCCEA60014A5}"/>
              </a:ext>
            </a:extLst>
          </p:cNvPr>
          <p:cNvSpPr/>
          <p:nvPr/>
        </p:nvSpPr>
        <p:spPr>
          <a:xfrm>
            <a:off x="165135" y="1138221"/>
            <a:ext cx="8807151"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latest increment of the product with new features built by the </a:t>
            </a:r>
            <a:r>
              <a:rPr lang="en-US" sz="2000" b="1" dirty="0" err="1"/>
              <a:t>the</a:t>
            </a:r>
            <a:r>
              <a:rPr lang="en-US" sz="2000" b="1" dirty="0"/>
              <a:t> team is showcased.</a:t>
            </a:r>
            <a:endParaRPr lang="fr-FR" sz="2000" b="1" dirty="0"/>
          </a:p>
        </p:txBody>
      </p:sp>
      <p:sp>
        <p:nvSpPr>
          <p:cNvPr id="29" name="Rectangle: Rounded Corners 28">
            <a:extLst>
              <a:ext uri="{FF2B5EF4-FFF2-40B4-BE49-F238E27FC236}">
                <a16:creationId xmlns:a16="http://schemas.microsoft.com/office/drawing/2014/main" id="{E62A4C37-D165-4F44-8235-BC7AFD7AF52E}"/>
              </a:ext>
            </a:extLst>
          </p:cNvPr>
          <p:cNvSpPr/>
          <p:nvPr/>
        </p:nvSpPr>
        <p:spPr>
          <a:xfrm>
            <a:off x="92916" y="2080332"/>
            <a:ext cx="8903089"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event also provides an opportunity to review all other work (including non-functional progress) performed by the team.</a:t>
            </a:r>
            <a:endParaRPr lang="fr-FR" sz="3600" b="1" dirty="0"/>
          </a:p>
        </p:txBody>
      </p:sp>
      <p:sp>
        <p:nvSpPr>
          <p:cNvPr id="30" name="Rectangle: Rounded Corners 29">
            <a:extLst>
              <a:ext uri="{FF2B5EF4-FFF2-40B4-BE49-F238E27FC236}">
                <a16:creationId xmlns:a16="http://schemas.microsoft.com/office/drawing/2014/main" id="{F636ED05-DDF0-4417-9635-BE293058A1B1}"/>
              </a:ext>
            </a:extLst>
          </p:cNvPr>
          <p:cNvSpPr/>
          <p:nvPr/>
        </p:nvSpPr>
        <p:spPr>
          <a:xfrm>
            <a:off x="92916" y="3069390"/>
            <a:ext cx="8903089" cy="153777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Often performed at the end of an iteration (</a:t>
            </a:r>
            <a:r>
              <a:rPr lang="en-US" sz="2000" b="1" dirty="0" err="1"/>
              <a:t>a.k.a</a:t>
            </a:r>
            <a:r>
              <a:rPr lang="en-US" sz="2000" b="1" dirty="0"/>
              <a:t>  Sprint Review or Iteration Demo) but can be performed at key milestones in the life of the product and, indeed, can be scheduled at any time where feedback would be useful.</a:t>
            </a:r>
            <a:endParaRPr lang="fr-FR" sz="3600" b="1" dirty="0"/>
          </a:p>
        </p:txBody>
      </p:sp>
    </p:spTree>
    <p:extLst>
      <p:ext uri="{BB962C8B-B14F-4D97-AF65-F5344CB8AC3E}">
        <p14:creationId xmlns:p14="http://schemas.microsoft.com/office/powerpoint/2010/main" val="268060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P spid="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400" b="1" dirty="0">
                <a:solidFill>
                  <a:schemeClr val="bg1"/>
                </a:solidFill>
                <a:latin typeface="+mn-lt"/>
              </a:rPr>
            </a:br>
            <a:r>
              <a:rPr lang="en-US" sz="4400" b="1" dirty="0">
                <a:solidFill>
                  <a:schemeClr val="bg1"/>
                </a:solidFill>
                <a:latin typeface="+mn-lt"/>
              </a:rPr>
              <a:t>Why use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126</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10242" y="254055"/>
            <a:ext cx="8515348" cy="178062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provides a critical feedback loop for products being incrementally and iteratively built as stakeholders can feed back on the features as they are being built into the product, suggest improvements, new ideas for features and catch problems or defects with the product early.</a:t>
            </a:r>
            <a:endParaRPr lang="fr-FR" sz="3200" b="1" dirty="0"/>
          </a:p>
        </p:txBody>
      </p:sp>
      <p:sp>
        <p:nvSpPr>
          <p:cNvPr id="27" name="Rectangle: Rounded Corners 26">
            <a:extLst>
              <a:ext uri="{FF2B5EF4-FFF2-40B4-BE49-F238E27FC236}">
                <a16:creationId xmlns:a16="http://schemas.microsoft.com/office/drawing/2014/main" id="{B032752F-A18C-452E-B2C8-2DF4C702A91F}"/>
              </a:ext>
            </a:extLst>
          </p:cNvPr>
          <p:cNvSpPr/>
          <p:nvPr/>
        </p:nvSpPr>
        <p:spPr>
          <a:xfrm>
            <a:off x="267096" y="2203870"/>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
        <p:nvSpPr>
          <p:cNvPr id="29" name="Rectangle: Rounded Corners 28">
            <a:extLst>
              <a:ext uri="{FF2B5EF4-FFF2-40B4-BE49-F238E27FC236}">
                <a16:creationId xmlns:a16="http://schemas.microsoft.com/office/drawing/2014/main" id="{18A66877-70AF-42AE-B4D1-0384BC62AA15}"/>
              </a:ext>
            </a:extLst>
          </p:cNvPr>
          <p:cNvSpPr/>
          <p:nvPr/>
        </p:nvSpPr>
        <p:spPr>
          <a:xfrm>
            <a:off x="267096" y="3552471"/>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Tree>
    <p:extLst>
      <p:ext uri="{BB962C8B-B14F-4D97-AF65-F5344CB8AC3E}">
        <p14:creationId xmlns:p14="http://schemas.microsoft.com/office/powerpoint/2010/main" val="19635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127</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93033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Where possible avoid scripting the showcase give stakeholders/end users the ability to play around with the new product. </a:t>
            </a:r>
          </a:p>
          <a:p>
            <a:r>
              <a:rPr lang="en-US" sz="2400" b="1" dirty="0"/>
              <a:t>Showcases should be as interactive as possible, aiding the team in collecting real world feedback</a:t>
            </a:r>
            <a:endParaRPr lang="fr-FR" sz="3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16888" y="2350831"/>
            <a:ext cx="8583415" cy="232441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Showcases should be a comfortable and open environment for people to speak freely. </a:t>
            </a:r>
          </a:p>
          <a:p>
            <a:r>
              <a:rPr lang="en-US" sz="2400" b="1" dirty="0"/>
              <a:t>Encourage negative as well as positive feedback, this is the only way to ensure that you’re building the right thing</a:t>
            </a:r>
            <a:endParaRPr lang="fr-FR" sz="2400" b="1" dirty="0"/>
          </a:p>
        </p:txBody>
      </p:sp>
    </p:spTree>
    <p:extLst>
      <p:ext uri="{BB962C8B-B14F-4D97-AF65-F5344CB8AC3E}">
        <p14:creationId xmlns:p14="http://schemas.microsoft.com/office/powerpoint/2010/main" val="38738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128</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44867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showcase is particularly important in a remote delivery as it is the primary if not the only opportunity to show the value that has been delivered during the sprint in the absence of the team being co-located.</a:t>
            </a:r>
            <a:endParaRPr lang="fr-FR" sz="48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197178" y="1836623"/>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Agree agenda and demo roles with the team, and use a timer to ensure you timebox the presentation.</a:t>
            </a:r>
            <a:endParaRPr lang="fr-FR" sz="36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94174" y="2939377"/>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Facilitator is key to allow the team complete the demo uninterrupted and then allow stakeholders to give feedback and ask questions.</a:t>
            </a:r>
          </a:p>
        </p:txBody>
      </p:sp>
      <p:sp>
        <p:nvSpPr>
          <p:cNvPr id="31" name="Rectangle: Rounded Corners 30">
            <a:extLst>
              <a:ext uri="{FF2B5EF4-FFF2-40B4-BE49-F238E27FC236}">
                <a16:creationId xmlns:a16="http://schemas.microsoft.com/office/drawing/2014/main" id="{39B981DE-BEB9-43AE-A50C-24F627F1C309}"/>
              </a:ext>
            </a:extLst>
          </p:cNvPr>
          <p:cNvSpPr/>
          <p:nvPr/>
        </p:nvSpPr>
        <p:spPr>
          <a:xfrm>
            <a:off x="197178" y="4100388"/>
            <a:ext cx="8583415" cy="49628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Record the session and create showcase video.</a:t>
            </a:r>
          </a:p>
        </p:txBody>
      </p:sp>
    </p:spTree>
    <p:extLst>
      <p:ext uri="{BB962C8B-B14F-4D97-AF65-F5344CB8AC3E}">
        <p14:creationId xmlns:p14="http://schemas.microsoft.com/office/powerpoint/2010/main" val="30964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Retrospectives, information radiators, and team sentiment</a:t>
            </a:r>
          </a:p>
        </p:txBody>
      </p:sp>
    </p:spTree>
    <p:extLst>
      <p:ext uri="{BB962C8B-B14F-4D97-AF65-F5344CB8AC3E}">
        <p14:creationId xmlns:p14="http://schemas.microsoft.com/office/powerpoint/2010/main" val="290385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400" b="1" kern="1200" dirty="0">
                <a:solidFill>
                  <a:schemeClr val="bg1"/>
                </a:solidFill>
                <a:latin typeface="+mj-lt"/>
                <a:ea typeface="+mj-ea"/>
                <a:cs typeface="+mj-cs"/>
              </a:rPr>
              <a:t>Axe’s organizational archetype?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BBC5185C-8960-4170-83E4-D333B8FBE622}"/>
              </a:ext>
            </a:extLst>
          </p:cNvPr>
          <p:cNvPicPr>
            <a:picLocks noChangeAspect="1"/>
          </p:cNvPicPr>
          <p:nvPr/>
        </p:nvPicPr>
        <p:blipFill>
          <a:blip r:embed="rId3"/>
          <a:stretch>
            <a:fillRect/>
          </a:stretch>
        </p:blipFill>
        <p:spPr>
          <a:xfrm>
            <a:off x="85099" y="2227334"/>
            <a:ext cx="8973802" cy="3096057"/>
          </a:xfrm>
          <a:prstGeom prst="rect">
            <a:avLst/>
          </a:prstGeom>
        </p:spPr>
      </p:pic>
      <p:sp>
        <p:nvSpPr>
          <p:cNvPr id="2" name="Rectangle: Rounded Corners 1">
            <a:extLst>
              <a:ext uri="{FF2B5EF4-FFF2-40B4-BE49-F238E27FC236}">
                <a16:creationId xmlns:a16="http://schemas.microsoft.com/office/drawing/2014/main" id="{BE4822AF-D5F6-4FB9-9F1D-F2275415967C}"/>
              </a:ext>
            </a:extLst>
          </p:cNvPr>
          <p:cNvSpPr/>
          <p:nvPr/>
        </p:nvSpPr>
        <p:spPr>
          <a:xfrm>
            <a:off x="1709531" y="1606430"/>
            <a:ext cx="5393634" cy="4118510"/>
          </a:xfrm>
          <a:prstGeom prst="roundRect">
            <a:avLst/>
          </a:prstGeom>
          <a:solidFill>
            <a:schemeClr val="accent3">
              <a:lumMod val="60000"/>
              <a:lumOff val="40000"/>
              <a:alpha val="3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29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130</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314583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131</a:t>
            </a:fld>
            <a:endParaRPr lang="fr-FR"/>
          </a:p>
        </p:txBody>
      </p:sp>
      <p:pic>
        <p:nvPicPr>
          <p:cNvPr id="49154" name="Picture 2">
            <a:extLst>
              <a:ext uri="{FF2B5EF4-FFF2-40B4-BE49-F238E27FC236}">
                <a16:creationId xmlns:a16="http://schemas.microsoft.com/office/drawing/2014/main" id="{90532523-2295-4079-A126-BD11D321C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55" y="0"/>
            <a:ext cx="9570608" cy="691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557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132</a:t>
            </a:fld>
            <a:endParaRPr lang="fr-FR"/>
          </a:p>
        </p:txBody>
      </p:sp>
      <p:pic>
        <p:nvPicPr>
          <p:cNvPr id="56322" name="Picture 2">
            <a:extLst>
              <a:ext uri="{FF2B5EF4-FFF2-40B4-BE49-F238E27FC236}">
                <a16:creationId xmlns:a16="http://schemas.microsoft.com/office/drawing/2014/main" id="{E899E18B-E868-461E-9738-50441665D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82"/>
            <a:ext cx="9144000"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2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Why 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133</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271262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rPr>
              <a:t>Retrospective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134</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76033" y="130276"/>
            <a:ext cx="8515348" cy="126481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Be careful not to dwell too heavily on things </a:t>
            </a:r>
            <a:r>
              <a:rPr lang="en-US" sz="2000" b="1" dirty="0">
                <a:solidFill>
                  <a:srgbClr val="C00000"/>
                </a:solidFill>
              </a:rPr>
              <a:t>outside of the teams control</a:t>
            </a:r>
            <a:r>
              <a:rPr lang="en-US" sz="2000" b="1" dirty="0"/>
              <a:t>. Ensure you </a:t>
            </a:r>
            <a:r>
              <a:rPr lang="en-US" sz="2000" b="1" dirty="0">
                <a:solidFill>
                  <a:srgbClr val="C00000"/>
                </a:solidFill>
              </a:rPr>
              <a:t>track them</a:t>
            </a:r>
            <a:r>
              <a:rPr lang="en-US" sz="2000" b="1" dirty="0"/>
              <a:t> and raise them to the relevant owners but value can rarely be found in a one hour ranting session.</a:t>
            </a:r>
            <a:endParaRPr lang="fr-FR" sz="6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07966" y="1639290"/>
            <a:ext cx="8583415" cy="13582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Retro’s are within reason </a:t>
            </a:r>
            <a:r>
              <a:rPr lang="en-US" sz="2000" b="1" dirty="0">
                <a:solidFill>
                  <a:srgbClr val="C00000"/>
                </a:solidFill>
              </a:rPr>
              <a:t>whatever a team needs it to be</a:t>
            </a:r>
            <a:r>
              <a:rPr lang="en-US" sz="2000" b="1" dirty="0"/>
              <a:t>. </a:t>
            </a:r>
          </a:p>
          <a:p>
            <a:r>
              <a:rPr lang="en-US" sz="2000" b="1" dirty="0"/>
              <a:t>They can be broad and encompass multiple issues and problems, or with the teams permission can drill down into </a:t>
            </a:r>
            <a:r>
              <a:rPr lang="en-US" sz="2000" b="1" dirty="0">
                <a:solidFill>
                  <a:srgbClr val="C00000"/>
                </a:solidFill>
              </a:rPr>
              <a:t>specific issues </a:t>
            </a:r>
            <a:r>
              <a:rPr lang="en-US" sz="2000" b="1" dirty="0"/>
              <a:t>using techniques such as the 5 whys.</a:t>
            </a:r>
            <a:endParaRPr lang="fr-FR" sz="48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87719" y="3190099"/>
            <a:ext cx="8583415" cy="153519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Locations</a:t>
            </a:r>
            <a:r>
              <a:rPr lang="en-US" sz="2000" b="1" dirty="0"/>
              <a:t> can play a major role in the </a:t>
            </a:r>
            <a:r>
              <a:rPr lang="en-US" sz="2000" b="1" dirty="0">
                <a:solidFill>
                  <a:srgbClr val="C00000"/>
                </a:solidFill>
              </a:rPr>
              <a:t>outcome</a:t>
            </a:r>
            <a:r>
              <a:rPr lang="en-US" sz="2000" b="1" dirty="0"/>
              <a:t> of a Retrospective. Changing a Retro location to a Cafe, pub or even using techniques such as the walking retro can help to drive out different problems/issues that might not have come up otherwise</a:t>
            </a:r>
            <a:endParaRPr lang="en-US" sz="3200" b="1" dirty="0"/>
          </a:p>
        </p:txBody>
      </p:sp>
    </p:spTree>
    <p:extLst>
      <p:ext uri="{BB962C8B-B14F-4D97-AF65-F5344CB8AC3E}">
        <p14:creationId xmlns:p14="http://schemas.microsoft.com/office/powerpoint/2010/main" val="15243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135</a:t>
            </a:fld>
            <a:endParaRPr lang="fr-FR"/>
          </a:p>
        </p:txBody>
      </p:sp>
      <p:sp>
        <p:nvSpPr>
          <p:cNvPr id="26" name="Rectangle: Rounded Corners 25">
            <a:extLst>
              <a:ext uri="{FF2B5EF4-FFF2-40B4-BE49-F238E27FC236}">
                <a16:creationId xmlns:a16="http://schemas.microsoft.com/office/drawing/2014/main" id="{629CE18C-EE50-4197-83C3-961FF67B0FD4}"/>
              </a:ext>
            </a:extLst>
          </p:cNvPr>
          <p:cNvSpPr/>
          <p:nvPr/>
        </p:nvSpPr>
        <p:spPr>
          <a:xfrm>
            <a:off x="295076" y="762607"/>
            <a:ext cx="8515348" cy="217386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track the mood of a team and provide a mechanism for team members to rapidly feed back, either </a:t>
            </a:r>
            <a:r>
              <a:rPr lang="en-US" sz="2400" b="1" dirty="0" err="1"/>
              <a:t>publically</a:t>
            </a:r>
            <a:r>
              <a:rPr lang="en-US" sz="2400" b="1" dirty="0"/>
              <a:t> or anonymously, when their mood has changed.</a:t>
            </a:r>
            <a:endParaRPr lang="fr-FR" sz="1050" b="1" dirty="0"/>
          </a:p>
        </p:txBody>
      </p:sp>
      <p:pic>
        <p:nvPicPr>
          <p:cNvPr id="40964" name="Picture 4">
            <a:extLst>
              <a:ext uri="{FF2B5EF4-FFF2-40B4-BE49-F238E27FC236}">
                <a16:creationId xmlns:a16="http://schemas.microsoft.com/office/drawing/2014/main" id="{FEC83223-C2D8-4417-86C6-CA18DF83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3" y="40737"/>
            <a:ext cx="9188893"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randombar(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136</a:t>
            </a:fld>
            <a:endParaRPr lang="fr-FR"/>
          </a:p>
        </p:txBody>
      </p:sp>
      <p:pic>
        <p:nvPicPr>
          <p:cNvPr id="27" name="Picture 2">
            <a:extLst>
              <a:ext uri="{FF2B5EF4-FFF2-40B4-BE49-F238E27FC236}">
                <a16:creationId xmlns:a16="http://schemas.microsoft.com/office/drawing/2014/main" id="{3AB40AD2-9AD6-4C2F-A7A4-521BC59C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54" y="55970"/>
            <a:ext cx="7370283" cy="475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0601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60873" y="5546216"/>
            <a:ext cx="8700569" cy="789673"/>
          </a:xfrm>
          <a:prstGeom prst="rect">
            <a:avLst/>
          </a:prstGeom>
        </p:spPr>
        <p:txBody>
          <a:bodyPr spcFirstLastPara="1" vert="horz" lIns="91440" tIns="45720" rIns="91440" bIns="45720" rtlCol="0" anchor="ctr" anchorCtr="0">
            <a:noAutofit/>
          </a:bodyPr>
          <a:lstStyle/>
          <a:p>
            <a:pPr algn="ctr"/>
            <a:r>
              <a:rPr lang="en-US" sz="3600" b="1" dirty="0">
                <a:solidFill>
                  <a:schemeClr val="bg1"/>
                </a:solidFill>
                <a:latin typeface="+mn-lt"/>
              </a:rPr>
              <a:t>Why use a Team Sentiment practice?</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137</a:t>
            </a:fld>
            <a:endParaRPr lang="fr-FR"/>
          </a:p>
        </p:txBody>
      </p:sp>
      <p:sp>
        <p:nvSpPr>
          <p:cNvPr id="27" name="Rectangle: Rounded Corners 26">
            <a:extLst>
              <a:ext uri="{FF2B5EF4-FFF2-40B4-BE49-F238E27FC236}">
                <a16:creationId xmlns:a16="http://schemas.microsoft.com/office/drawing/2014/main" id="{9FF3520C-84A4-47F0-B13F-03E5E77130F5}"/>
              </a:ext>
            </a:extLst>
          </p:cNvPr>
          <p:cNvSpPr/>
          <p:nvPr/>
        </p:nvSpPr>
        <p:spPr>
          <a:xfrm>
            <a:off x="279647" y="61521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enable problems to be identified, radiated and addressed early. </a:t>
            </a:r>
            <a:endParaRPr lang="fr-FR" sz="1050" b="1" dirty="0"/>
          </a:p>
        </p:txBody>
      </p:sp>
      <p:sp>
        <p:nvSpPr>
          <p:cNvPr id="29" name="Rectangle: Rounded Corners 28">
            <a:extLst>
              <a:ext uri="{FF2B5EF4-FFF2-40B4-BE49-F238E27FC236}">
                <a16:creationId xmlns:a16="http://schemas.microsoft.com/office/drawing/2014/main" id="{334EE8FD-96A1-45C4-95BD-722C3785701F}"/>
              </a:ext>
            </a:extLst>
          </p:cNvPr>
          <p:cNvSpPr/>
          <p:nvPr/>
        </p:nvSpPr>
        <p:spPr>
          <a:xfrm>
            <a:off x="267221" y="1893806"/>
            <a:ext cx="8515348" cy="139319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enable the team to quickly discuss where one or more team members is suddenly troubled by the direction their work is going. </a:t>
            </a:r>
            <a:endParaRPr lang="fr-FR" sz="2400" dirty="0"/>
          </a:p>
        </p:txBody>
      </p:sp>
      <p:sp>
        <p:nvSpPr>
          <p:cNvPr id="31" name="Rectangle: Rounded Corners 30">
            <a:extLst>
              <a:ext uri="{FF2B5EF4-FFF2-40B4-BE49-F238E27FC236}">
                <a16:creationId xmlns:a16="http://schemas.microsoft.com/office/drawing/2014/main" id="{EAF012EB-E2D9-4554-A45F-67D9164CF405}"/>
              </a:ext>
            </a:extLst>
          </p:cNvPr>
          <p:cNvSpPr/>
          <p:nvPr/>
        </p:nvSpPr>
        <p:spPr>
          <a:xfrm>
            <a:off x="226018" y="367016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Can also provide an information radiator to assess the overall team health and feeling.</a:t>
            </a:r>
            <a:endParaRPr lang="fr-FR" sz="2400" dirty="0"/>
          </a:p>
        </p:txBody>
      </p:sp>
    </p:spTree>
    <p:extLst>
      <p:ext uri="{BB962C8B-B14F-4D97-AF65-F5344CB8AC3E}">
        <p14:creationId xmlns:p14="http://schemas.microsoft.com/office/powerpoint/2010/main" val="38433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Lean Coffee</a:t>
            </a:r>
            <a:br>
              <a:rPr lang="fr-FR" b="1" dirty="0"/>
            </a:br>
            <a:br>
              <a:rPr lang="fr-FR" b="1" dirty="0"/>
            </a:br>
            <a:r>
              <a:rPr lang="fr-FR" b="1" dirty="0" err="1"/>
              <a:t>Metrics</a:t>
            </a:r>
            <a:r>
              <a:rPr lang="fr-FR" b="1" dirty="0"/>
              <a:t> for Software Teams </a:t>
            </a:r>
            <a:endParaRPr b="1" dirty="0"/>
          </a:p>
        </p:txBody>
      </p:sp>
    </p:spTree>
    <p:extLst>
      <p:ext uri="{BB962C8B-B14F-4D97-AF65-F5344CB8AC3E}">
        <p14:creationId xmlns:p14="http://schemas.microsoft.com/office/powerpoint/2010/main" val="4053901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139</a:t>
            </a:fld>
            <a:endParaRPr lang="fr-FR"/>
          </a:p>
        </p:txBody>
      </p:sp>
      <p:sp>
        <p:nvSpPr>
          <p:cNvPr id="2" name="AutoShape 2">
            <a:extLst>
              <a:ext uri="{FF2B5EF4-FFF2-40B4-BE49-F238E27FC236}">
                <a16:creationId xmlns:a16="http://schemas.microsoft.com/office/drawing/2014/main" id="{375245B5-42D4-4FDD-A7FB-34AD8603EC4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a:extLst>
              <a:ext uri="{FF2B5EF4-FFF2-40B4-BE49-F238E27FC236}">
                <a16:creationId xmlns:a16="http://schemas.microsoft.com/office/drawing/2014/main" id="{2070BDF4-EC0C-4308-84EF-1658DECE4D4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3">
            <a:extLst>
              <a:ext uri="{FF2B5EF4-FFF2-40B4-BE49-F238E27FC236}">
                <a16:creationId xmlns:a16="http://schemas.microsoft.com/office/drawing/2014/main" id="{8C1A9FAF-1869-4FE8-A2D5-EE27FC585D0B}"/>
              </a:ext>
            </a:extLst>
          </p:cNvPr>
          <p:cNvPicPr>
            <a:picLocks noChangeAspect="1"/>
          </p:cNvPicPr>
          <p:nvPr/>
        </p:nvPicPr>
        <p:blipFill>
          <a:blip r:embed="rId3"/>
          <a:stretch>
            <a:fillRect/>
          </a:stretch>
        </p:blipFill>
        <p:spPr>
          <a:xfrm>
            <a:off x="0" y="-36670"/>
            <a:ext cx="9144000" cy="6923795"/>
          </a:xfrm>
          <a:prstGeom prst="rect">
            <a:avLst/>
          </a:prstGeom>
        </p:spPr>
      </p:pic>
    </p:spTree>
    <p:extLst>
      <p:ext uri="{BB962C8B-B14F-4D97-AF65-F5344CB8AC3E}">
        <p14:creationId xmlns:p14="http://schemas.microsoft.com/office/powerpoint/2010/main" val="290833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fontScale="90000"/>
          </a:bodyPr>
          <a:lstStyle/>
          <a:p>
            <a:pPr lvl="0" algn="ctr">
              <a:buClr>
                <a:schemeClr val="dk1"/>
              </a:buClr>
              <a:buSzPts val="2800"/>
            </a:pPr>
            <a:r>
              <a:rPr lang="en-US" sz="4800" b="1" dirty="0"/>
              <a:t>Problems Often Caused by Overly Functional Orientation</a:t>
            </a:r>
            <a:br>
              <a:rPr lang="en-US" sz="4800" b="1" dirty="0"/>
            </a:br>
            <a:br>
              <a:rPr lang="en-US" sz="4800" b="1" dirty="0"/>
            </a:br>
            <a:r>
              <a:rPr lang="en-US" sz="4800" b="1" dirty="0"/>
              <a:t> </a:t>
            </a:r>
            <a:r>
              <a:rPr lang="en-US" sz="4800" i="1" dirty="0"/>
              <a:t>(‘Optimizing for Cost’)</a:t>
            </a:r>
            <a:endParaRPr sz="4800" i="1" dirty="0"/>
          </a:p>
        </p:txBody>
      </p:sp>
    </p:spTree>
    <p:extLst>
      <p:ext uri="{BB962C8B-B14F-4D97-AF65-F5344CB8AC3E}">
        <p14:creationId xmlns:p14="http://schemas.microsoft.com/office/powerpoint/2010/main" val="4162829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6600" b="1" dirty="0" err="1"/>
              <a:t>Summary</a:t>
            </a:r>
            <a:endParaRPr sz="6600" b="1" dirty="0"/>
          </a:p>
        </p:txBody>
      </p:sp>
    </p:spTree>
    <p:extLst>
      <p:ext uri="{BB962C8B-B14F-4D97-AF65-F5344CB8AC3E}">
        <p14:creationId xmlns:p14="http://schemas.microsoft.com/office/powerpoint/2010/main" val="30008111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Create Permanent Teams Around Core Products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2CB504D8-0312-422F-B7AB-BA6F379679A7}"/>
              </a:ext>
            </a:extLst>
          </p:cNvPr>
          <p:cNvPicPr>
            <a:picLocks noChangeAspect="1"/>
          </p:cNvPicPr>
          <p:nvPr/>
        </p:nvPicPr>
        <p:blipFill>
          <a:blip r:embed="rId3"/>
          <a:stretch>
            <a:fillRect/>
          </a:stretch>
        </p:blipFill>
        <p:spPr>
          <a:xfrm>
            <a:off x="71675" y="2326467"/>
            <a:ext cx="9000650" cy="3109895"/>
          </a:xfrm>
          <a:prstGeom prst="rect">
            <a:avLst/>
          </a:prstGeom>
        </p:spPr>
      </p:pic>
    </p:spTree>
    <p:extLst>
      <p:ext uri="{BB962C8B-B14F-4D97-AF65-F5344CB8AC3E}">
        <p14:creationId xmlns:p14="http://schemas.microsoft.com/office/powerpoint/2010/main" val="1863160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To Achieve Velocity, You Need Complete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23D429C-385C-4DE1-ADEA-F1CD95D05E05}"/>
              </a:ext>
            </a:extLst>
          </p:cNvPr>
          <p:cNvPicPr>
            <a:picLocks noChangeAspect="1"/>
          </p:cNvPicPr>
          <p:nvPr/>
        </p:nvPicPr>
        <p:blipFill>
          <a:blip r:embed="rId3"/>
          <a:stretch>
            <a:fillRect/>
          </a:stretch>
        </p:blipFill>
        <p:spPr>
          <a:xfrm>
            <a:off x="401" y="2343139"/>
            <a:ext cx="9143599" cy="3076552"/>
          </a:xfrm>
          <a:prstGeom prst="rect">
            <a:avLst/>
          </a:prstGeom>
        </p:spPr>
      </p:pic>
    </p:spTree>
    <p:extLst>
      <p:ext uri="{BB962C8B-B14F-4D97-AF65-F5344CB8AC3E}">
        <p14:creationId xmlns:p14="http://schemas.microsoft.com/office/powerpoint/2010/main" val="7213306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Understand Your Customers and Value Streams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C735E84-50E2-40B3-80FC-FCAC6FE7CE4D}"/>
              </a:ext>
            </a:extLst>
          </p:cNvPr>
          <p:cNvPicPr>
            <a:picLocks noChangeAspect="1"/>
          </p:cNvPicPr>
          <p:nvPr/>
        </p:nvPicPr>
        <p:blipFill>
          <a:blip r:embed="rId3"/>
          <a:stretch>
            <a:fillRect/>
          </a:stretch>
        </p:blipFill>
        <p:spPr>
          <a:xfrm>
            <a:off x="73812" y="2328849"/>
            <a:ext cx="8996376" cy="3105132"/>
          </a:xfrm>
          <a:prstGeom prst="rect">
            <a:avLst/>
          </a:prstGeom>
        </p:spPr>
      </p:pic>
    </p:spTree>
    <p:extLst>
      <p:ext uri="{BB962C8B-B14F-4D97-AF65-F5344CB8AC3E}">
        <p14:creationId xmlns:p14="http://schemas.microsoft.com/office/powerpoint/2010/main" val="436390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Put the Spotlight on Bottlenecks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1F7419F-0DB8-4DB2-A27C-84F1904AC57A}"/>
              </a:ext>
            </a:extLst>
          </p:cNvPr>
          <p:cNvPicPr>
            <a:picLocks noChangeAspect="1"/>
          </p:cNvPicPr>
          <p:nvPr/>
        </p:nvPicPr>
        <p:blipFill>
          <a:blip r:embed="rId3"/>
          <a:stretch>
            <a:fillRect/>
          </a:stretch>
        </p:blipFill>
        <p:spPr>
          <a:xfrm>
            <a:off x="47227" y="2328849"/>
            <a:ext cx="9049546" cy="3105132"/>
          </a:xfrm>
          <a:prstGeom prst="rect">
            <a:avLst/>
          </a:prstGeom>
        </p:spPr>
      </p:pic>
    </p:spTree>
    <p:extLst>
      <p:ext uri="{BB962C8B-B14F-4D97-AF65-F5344CB8AC3E}">
        <p14:creationId xmlns:p14="http://schemas.microsoft.com/office/powerpoint/2010/main" val="16474843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 Away with Inconsistent Environments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D5946475-19F1-4B46-A82C-5A9DAC3F3BB3}"/>
              </a:ext>
            </a:extLst>
          </p:cNvPr>
          <p:cNvPicPr>
            <a:picLocks noChangeAspect="1"/>
          </p:cNvPicPr>
          <p:nvPr/>
        </p:nvPicPr>
        <p:blipFill>
          <a:blip r:embed="rId3"/>
          <a:stretch>
            <a:fillRect/>
          </a:stretch>
        </p:blipFill>
        <p:spPr>
          <a:xfrm>
            <a:off x="106597" y="2518959"/>
            <a:ext cx="8930805" cy="3114658"/>
          </a:xfrm>
          <a:prstGeom prst="rect">
            <a:avLst/>
          </a:prstGeom>
        </p:spPr>
      </p:pic>
    </p:spTree>
    <p:extLst>
      <p:ext uri="{BB962C8B-B14F-4D97-AF65-F5344CB8AC3E}">
        <p14:creationId xmlns:p14="http://schemas.microsoft.com/office/powerpoint/2010/main" val="21293681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Automate the Path to Production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D90466B6-EEA3-4B05-A222-37DE8DAC9977}"/>
              </a:ext>
            </a:extLst>
          </p:cNvPr>
          <p:cNvPicPr>
            <a:picLocks noChangeAspect="1"/>
          </p:cNvPicPr>
          <p:nvPr/>
        </p:nvPicPr>
        <p:blipFill>
          <a:blip r:embed="rId3"/>
          <a:stretch>
            <a:fillRect/>
          </a:stretch>
        </p:blipFill>
        <p:spPr>
          <a:xfrm>
            <a:off x="58728" y="2335994"/>
            <a:ext cx="9026543" cy="3090842"/>
          </a:xfrm>
          <a:prstGeom prst="rect">
            <a:avLst/>
          </a:prstGeom>
        </p:spPr>
      </p:pic>
    </p:spTree>
    <p:extLst>
      <p:ext uri="{BB962C8B-B14F-4D97-AF65-F5344CB8AC3E}">
        <p14:creationId xmlns:p14="http://schemas.microsoft.com/office/powerpoint/2010/main" val="2484923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 in Quality Up-front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ABA11426-66E0-43B4-BF9A-4C639C5116D7}"/>
              </a:ext>
            </a:extLst>
          </p:cNvPr>
          <p:cNvPicPr>
            <a:picLocks noChangeAspect="1"/>
          </p:cNvPicPr>
          <p:nvPr/>
        </p:nvPicPr>
        <p:blipFill>
          <a:blip r:embed="rId3"/>
          <a:stretch>
            <a:fillRect/>
          </a:stretch>
        </p:blipFill>
        <p:spPr>
          <a:xfrm>
            <a:off x="52021" y="2340757"/>
            <a:ext cx="9039957" cy="3081316"/>
          </a:xfrm>
          <a:prstGeom prst="rect">
            <a:avLst/>
          </a:prstGeom>
        </p:spPr>
      </p:pic>
    </p:spTree>
    <p:extLst>
      <p:ext uri="{BB962C8B-B14F-4D97-AF65-F5344CB8AC3E}">
        <p14:creationId xmlns:p14="http://schemas.microsoft.com/office/powerpoint/2010/main" val="2567037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Break Down Communication Barriers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257879B-92C0-4E8C-98FA-7109CB55B014}"/>
              </a:ext>
            </a:extLst>
          </p:cNvPr>
          <p:cNvPicPr>
            <a:picLocks noChangeAspect="1"/>
          </p:cNvPicPr>
          <p:nvPr/>
        </p:nvPicPr>
        <p:blipFill>
          <a:blip r:embed="rId3"/>
          <a:stretch>
            <a:fillRect/>
          </a:stretch>
        </p:blipFill>
        <p:spPr>
          <a:xfrm>
            <a:off x="28984" y="2217271"/>
            <a:ext cx="9086031" cy="3071790"/>
          </a:xfrm>
          <a:prstGeom prst="rect">
            <a:avLst/>
          </a:prstGeom>
        </p:spPr>
      </p:pic>
    </p:spTree>
    <p:extLst>
      <p:ext uri="{BB962C8B-B14F-4D97-AF65-F5344CB8AC3E}">
        <p14:creationId xmlns:p14="http://schemas.microsoft.com/office/powerpoint/2010/main" val="29719304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Rethink and Rebuild your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41A713E7-70ED-410E-BA81-36FEBD37E88F}"/>
              </a:ext>
            </a:extLst>
          </p:cNvPr>
          <p:cNvPicPr>
            <a:picLocks noChangeAspect="1"/>
          </p:cNvPicPr>
          <p:nvPr/>
        </p:nvPicPr>
        <p:blipFill>
          <a:blip r:embed="rId3"/>
          <a:stretch>
            <a:fillRect/>
          </a:stretch>
        </p:blipFill>
        <p:spPr>
          <a:xfrm>
            <a:off x="56685" y="2498255"/>
            <a:ext cx="9030629" cy="3095606"/>
          </a:xfrm>
          <a:prstGeom prst="rect">
            <a:avLst/>
          </a:prstGeom>
        </p:spPr>
      </p:pic>
    </p:spTree>
    <p:extLst>
      <p:ext uri="{BB962C8B-B14F-4D97-AF65-F5344CB8AC3E}">
        <p14:creationId xmlns:p14="http://schemas.microsoft.com/office/powerpoint/2010/main" val="40906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Pain Points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7" name="Rectangle: Rounded Corners 6">
            <a:extLst>
              <a:ext uri="{FF2B5EF4-FFF2-40B4-BE49-F238E27FC236}">
                <a16:creationId xmlns:a16="http://schemas.microsoft.com/office/drawing/2014/main" id="{8EB33575-4565-4529-A911-13AFF5FB2F8A}"/>
              </a:ext>
            </a:extLst>
          </p:cNvPr>
          <p:cNvSpPr/>
          <p:nvPr/>
        </p:nvSpPr>
        <p:spPr>
          <a:xfrm>
            <a:off x="252858" y="1578928"/>
            <a:ext cx="8572734" cy="231191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When we put the database administrators in one group, the network administrators in another, the server administrators in a third, and so forth – one of the most visible consequences is </a:t>
            </a:r>
            <a:r>
              <a:rPr lang="en-US" sz="2800" b="1" dirty="0">
                <a:solidFill>
                  <a:srgbClr val="C00000"/>
                </a:solidFill>
              </a:rPr>
              <a:t>long lead times</a:t>
            </a:r>
            <a:r>
              <a:rPr lang="en-US" sz="2800" dirty="0"/>
              <a:t>.</a:t>
            </a:r>
          </a:p>
        </p:txBody>
      </p:sp>
      <p:sp>
        <p:nvSpPr>
          <p:cNvPr id="8" name="Rectangle: Rounded Corners 7">
            <a:extLst>
              <a:ext uri="{FF2B5EF4-FFF2-40B4-BE49-F238E27FC236}">
                <a16:creationId xmlns:a16="http://schemas.microsoft.com/office/drawing/2014/main" id="{D9DF0C75-A581-466F-9293-B7F57742193B}"/>
              </a:ext>
            </a:extLst>
          </p:cNvPr>
          <p:cNvSpPr/>
          <p:nvPr/>
        </p:nvSpPr>
        <p:spPr>
          <a:xfrm>
            <a:off x="252858" y="4123115"/>
            <a:ext cx="8572734" cy="24535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Especially for complex activities like large deployments where we must </a:t>
            </a:r>
            <a:r>
              <a:rPr lang="en-US" sz="2800" dirty="0">
                <a:solidFill>
                  <a:srgbClr val="C00000"/>
                </a:solidFill>
              </a:rPr>
              <a:t>open up tickets </a:t>
            </a:r>
            <a:r>
              <a:rPr lang="en-US" sz="2800" dirty="0"/>
              <a:t>with </a:t>
            </a:r>
            <a:r>
              <a:rPr lang="en-US" sz="2800" dirty="0">
                <a:solidFill>
                  <a:srgbClr val="C00000"/>
                </a:solidFill>
              </a:rPr>
              <a:t>multiple groups </a:t>
            </a:r>
            <a:r>
              <a:rPr lang="en-US" sz="2800" dirty="0"/>
              <a:t>and </a:t>
            </a:r>
            <a:r>
              <a:rPr lang="en-US" sz="2800" dirty="0">
                <a:solidFill>
                  <a:srgbClr val="C00000"/>
                </a:solidFill>
              </a:rPr>
              <a:t>coordinate</a:t>
            </a:r>
            <a:r>
              <a:rPr lang="en-US" sz="2800" dirty="0"/>
              <a:t> work </a:t>
            </a:r>
            <a:r>
              <a:rPr lang="en-US" sz="2800" dirty="0">
                <a:solidFill>
                  <a:srgbClr val="C00000"/>
                </a:solidFill>
              </a:rPr>
              <a:t>handoffs</a:t>
            </a:r>
            <a:r>
              <a:rPr lang="en-US" sz="2800" dirty="0"/>
              <a:t>, resulting in our work waiting in </a:t>
            </a:r>
            <a:r>
              <a:rPr lang="en-US" sz="2800" dirty="0">
                <a:solidFill>
                  <a:srgbClr val="C00000"/>
                </a:solidFill>
              </a:rPr>
              <a:t>long queues</a:t>
            </a:r>
            <a:r>
              <a:rPr lang="en-US" sz="2800" dirty="0"/>
              <a:t> at every step</a:t>
            </a:r>
            <a:r>
              <a:rPr lang="en-US" sz="2400" dirty="0"/>
              <a:t>.</a:t>
            </a:r>
          </a:p>
        </p:txBody>
      </p:sp>
    </p:spTree>
    <p:extLst>
      <p:ext uri="{BB962C8B-B14F-4D97-AF65-F5344CB8AC3E}">
        <p14:creationId xmlns:p14="http://schemas.microsoft.com/office/powerpoint/2010/main" val="40233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103884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Pain Points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7" name="Rectangle: Rounded Corners 6">
            <a:extLst>
              <a:ext uri="{FF2B5EF4-FFF2-40B4-BE49-F238E27FC236}">
                <a16:creationId xmlns:a16="http://schemas.microsoft.com/office/drawing/2014/main" id="{8EB33575-4565-4529-A911-13AFF5FB2F8A}"/>
              </a:ext>
            </a:extLst>
          </p:cNvPr>
          <p:cNvSpPr/>
          <p:nvPr/>
        </p:nvSpPr>
        <p:spPr>
          <a:xfrm>
            <a:off x="252858" y="1578928"/>
            <a:ext cx="8572734" cy="325684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In addition to these long queues and long lead times, this situation results in: </a:t>
            </a:r>
          </a:p>
          <a:p>
            <a:endParaRPr lang="en-US" sz="2800" b="1" dirty="0"/>
          </a:p>
          <a:p>
            <a:r>
              <a:rPr lang="en-US" sz="2800" b="1" dirty="0"/>
              <a:t>- Poor handoffs</a:t>
            </a:r>
          </a:p>
          <a:p>
            <a:r>
              <a:rPr lang="en-US" sz="2800" b="1" dirty="0"/>
              <a:t>- Large amounts of re-work, </a:t>
            </a:r>
          </a:p>
          <a:p>
            <a:r>
              <a:rPr lang="en-US" sz="2800" b="1" dirty="0"/>
              <a:t>- Quality issues, </a:t>
            </a:r>
          </a:p>
          <a:p>
            <a:r>
              <a:rPr lang="en-US" sz="2800" b="1" dirty="0"/>
              <a:t>- Bottlenecks and delays.</a:t>
            </a:r>
          </a:p>
        </p:txBody>
      </p:sp>
      <p:sp>
        <p:nvSpPr>
          <p:cNvPr id="8" name="Rectangle: Rounded Corners 7">
            <a:extLst>
              <a:ext uri="{FF2B5EF4-FFF2-40B4-BE49-F238E27FC236}">
                <a16:creationId xmlns:a16="http://schemas.microsoft.com/office/drawing/2014/main" id="{D9DF0C75-A581-466F-9293-B7F57742193B}"/>
              </a:ext>
            </a:extLst>
          </p:cNvPr>
          <p:cNvSpPr/>
          <p:nvPr/>
        </p:nvSpPr>
        <p:spPr>
          <a:xfrm>
            <a:off x="285633" y="5026394"/>
            <a:ext cx="8572734" cy="16733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This gridlock impedes the achievement of important organizational goals, which often far outweigh the desire to reduce costs.</a:t>
            </a:r>
          </a:p>
        </p:txBody>
      </p:sp>
    </p:spTree>
    <p:extLst>
      <p:ext uri="{BB962C8B-B14F-4D97-AF65-F5344CB8AC3E}">
        <p14:creationId xmlns:p14="http://schemas.microsoft.com/office/powerpoint/2010/main" val="228225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Pain Points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6" name="Rectangle: Rounded Corners 5">
            <a:extLst>
              <a:ext uri="{FF2B5EF4-FFF2-40B4-BE49-F238E27FC236}">
                <a16:creationId xmlns:a16="http://schemas.microsoft.com/office/drawing/2014/main" id="{705F8DBB-E4E1-4F4E-AB95-C06B238BF1A1}"/>
              </a:ext>
            </a:extLst>
          </p:cNvPr>
          <p:cNvSpPr/>
          <p:nvPr/>
        </p:nvSpPr>
        <p:spPr>
          <a:xfrm>
            <a:off x="252858" y="1578929"/>
            <a:ext cx="8572734" cy="201322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Similarly, functional orientation can also be found with </a:t>
            </a:r>
            <a:r>
              <a:rPr lang="en-US" sz="2400" b="1" dirty="0">
                <a:solidFill>
                  <a:srgbClr val="C00000"/>
                </a:solidFill>
              </a:rPr>
              <a:t>centralized QA </a:t>
            </a:r>
            <a:r>
              <a:rPr lang="en-US" sz="2400" b="1" dirty="0"/>
              <a:t>and </a:t>
            </a:r>
            <a:r>
              <a:rPr lang="en-US" sz="2400" b="1" dirty="0">
                <a:solidFill>
                  <a:srgbClr val="C00000"/>
                </a:solidFill>
              </a:rPr>
              <a:t>Infosec</a:t>
            </a:r>
            <a:r>
              <a:rPr lang="en-US" sz="2400" b="1" dirty="0"/>
              <a:t> functions, which may have worked fine (or at least, well enough) when performing less frequent software releases.</a:t>
            </a:r>
          </a:p>
        </p:txBody>
      </p:sp>
      <p:sp>
        <p:nvSpPr>
          <p:cNvPr id="7" name="Rectangle: Rounded Corners 6">
            <a:extLst>
              <a:ext uri="{FF2B5EF4-FFF2-40B4-BE49-F238E27FC236}">
                <a16:creationId xmlns:a16="http://schemas.microsoft.com/office/drawing/2014/main" id="{484739FF-6D08-4D15-98E2-8D9BBB4FE09C}"/>
              </a:ext>
            </a:extLst>
          </p:cNvPr>
          <p:cNvSpPr/>
          <p:nvPr/>
        </p:nvSpPr>
        <p:spPr>
          <a:xfrm>
            <a:off x="285633" y="3918566"/>
            <a:ext cx="8572734" cy="27811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As the number of </a:t>
            </a:r>
            <a:r>
              <a:rPr lang="en-US" sz="2400" b="1" dirty="0">
                <a:solidFill>
                  <a:srgbClr val="C00000"/>
                </a:solidFill>
              </a:rPr>
              <a:t>Development teams increase  </a:t>
            </a:r>
            <a:r>
              <a:rPr lang="en-US" sz="2400" b="1" dirty="0"/>
              <a:t>along with their deployment and release frequencies, most functionally-oriented organizations will have </a:t>
            </a:r>
            <a:r>
              <a:rPr lang="en-US" sz="2400" b="1" dirty="0">
                <a:solidFill>
                  <a:srgbClr val="C00000"/>
                </a:solidFill>
              </a:rPr>
              <a:t>difficulty</a:t>
            </a:r>
            <a:r>
              <a:rPr lang="en-US" sz="2400" b="1" dirty="0"/>
              <a:t> keeping up and delivering satisfactory outcomes, especially when their work is </a:t>
            </a:r>
            <a:r>
              <a:rPr lang="en-US" sz="2400" b="1" dirty="0">
                <a:solidFill>
                  <a:srgbClr val="C00000"/>
                </a:solidFill>
              </a:rPr>
              <a:t>being performed manually</a:t>
            </a:r>
            <a:r>
              <a:rPr lang="en-US" sz="2400" b="1" dirty="0"/>
              <a:t>.</a:t>
            </a:r>
          </a:p>
        </p:txBody>
      </p:sp>
    </p:spTree>
    <p:extLst>
      <p:ext uri="{BB962C8B-B14F-4D97-AF65-F5344CB8AC3E}">
        <p14:creationId xmlns:p14="http://schemas.microsoft.com/office/powerpoint/2010/main" val="4019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Enable </a:t>
            </a:r>
            <a:r>
              <a:rPr lang="fr-FR" sz="4400" b="1" dirty="0" err="1"/>
              <a:t>Market-Oriented</a:t>
            </a:r>
            <a:r>
              <a:rPr lang="fr-FR" sz="4400" b="1" dirty="0"/>
              <a:t> Teams</a:t>
            </a:r>
            <a:br>
              <a:rPr lang="fr-FR" sz="4400" b="1" dirty="0"/>
            </a:br>
            <a:br>
              <a:rPr lang="fr-FR" sz="4400" b="1" dirty="0"/>
            </a:br>
            <a:r>
              <a:rPr lang="fr-FR" sz="4400" b="1" dirty="0"/>
              <a:t> </a:t>
            </a:r>
            <a:r>
              <a:rPr lang="fr-FR" sz="4400" i="1" dirty="0"/>
              <a:t>(‘</a:t>
            </a:r>
            <a:r>
              <a:rPr lang="fr-FR" sz="4400" i="1" dirty="0" err="1"/>
              <a:t>Optimizing</a:t>
            </a:r>
            <a:r>
              <a:rPr lang="fr-FR" sz="4400" i="1" dirty="0"/>
              <a:t> for Speed’)</a:t>
            </a:r>
            <a:endParaRPr sz="4400" b="1" dirty="0"/>
          </a:p>
        </p:txBody>
      </p:sp>
    </p:spTree>
    <p:extLst>
      <p:ext uri="{BB962C8B-B14F-4D97-AF65-F5344CB8AC3E}">
        <p14:creationId xmlns:p14="http://schemas.microsoft.com/office/powerpoint/2010/main" val="337410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714714"/>
            <a:ext cx="8572734" cy="204839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b="1" dirty="0">
                <a:solidFill>
                  <a:schemeClr val="bg1"/>
                </a:solidFill>
                <a:ea typeface="Arial"/>
                <a:cs typeface="Arial"/>
              </a:rPr>
              <a:t>Taken to the extreme, market-oriented teams are responsible </a:t>
            </a:r>
            <a:r>
              <a:rPr lang="en-US" sz="2400" b="1" dirty="0">
                <a:solidFill>
                  <a:srgbClr val="C00000"/>
                </a:solidFill>
                <a:ea typeface="Arial"/>
                <a:cs typeface="Arial"/>
              </a:rPr>
              <a:t>not only </a:t>
            </a:r>
            <a:r>
              <a:rPr lang="en-US" sz="2400" b="1" dirty="0">
                <a:solidFill>
                  <a:schemeClr val="bg1"/>
                </a:solidFill>
                <a:ea typeface="Arial"/>
                <a:cs typeface="Arial"/>
              </a:rPr>
              <a:t>for </a:t>
            </a:r>
            <a:r>
              <a:rPr lang="en-US" sz="2400" b="1" dirty="0">
                <a:solidFill>
                  <a:srgbClr val="C00000"/>
                </a:solidFill>
                <a:ea typeface="Arial"/>
                <a:cs typeface="Arial"/>
              </a:rPr>
              <a:t>feature development</a:t>
            </a:r>
            <a:r>
              <a:rPr lang="en-US" sz="2400" b="1" dirty="0">
                <a:solidFill>
                  <a:schemeClr val="bg1"/>
                </a:solidFill>
                <a:ea typeface="Arial"/>
                <a:cs typeface="Arial"/>
              </a:rPr>
              <a:t>, but also for </a:t>
            </a:r>
            <a:r>
              <a:rPr lang="en-US" sz="2400" b="1" dirty="0">
                <a:solidFill>
                  <a:srgbClr val="C00000"/>
                </a:solidFill>
                <a:ea typeface="Arial"/>
                <a:cs typeface="Arial"/>
              </a:rPr>
              <a:t>testing</a:t>
            </a:r>
            <a:r>
              <a:rPr lang="en-US" sz="2400" b="1" dirty="0">
                <a:solidFill>
                  <a:schemeClr val="bg1"/>
                </a:solidFill>
                <a:ea typeface="Arial"/>
                <a:cs typeface="Arial"/>
              </a:rPr>
              <a:t>, </a:t>
            </a:r>
            <a:r>
              <a:rPr lang="en-US" sz="2400" b="1" dirty="0">
                <a:solidFill>
                  <a:srgbClr val="C00000"/>
                </a:solidFill>
                <a:ea typeface="Arial"/>
                <a:cs typeface="Arial"/>
              </a:rPr>
              <a:t>securing</a:t>
            </a:r>
            <a:r>
              <a:rPr lang="en-US" sz="2400" b="1" dirty="0">
                <a:solidFill>
                  <a:schemeClr val="bg1"/>
                </a:solidFill>
                <a:ea typeface="Arial"/>
                <a:cs typeface="Arial"/>
              </a:rPr>
              <a:t>, </a:t>
            </a:r>
            <a:r>
              <a:rPr lang="en-US" sz="2400" b="1" dirty="0">
                <a:solidFill>
                  <a:srgbClr val="C00000"/>
                </a:solidFill>
                <a:ea typeface="Arial"/>
                <a:cs typeface="Arial"/>
              </a:rPr>
              <a:t>deploying</a:t>
            </a:r>
            <a:r>
              <a:rPr lang="en-US" sz="2400" b="1" dirty="0">
                <a:solidFill>
                  <a:schemeClr val="bg1"/>
                </a:solidFill>
                <a:ea typeface="Arial"/>
                <a:cs typeface="Arial"/>
              </a:rPr>
              <a:t>, and </a:t>
            </a:r>
            <a:r>
              <a:rPr lang="en-US" sz="2400" b="1" dirty="0">
                <a:solidFill>
                  <a:srgbClr val="C00000"/>
                </a:solidFill>
                <a:ea typeface="Arial"/>
                <a:cs typeface="Arial"/>
              </a:rPr>
              <a:t>supporting</a:t>
            </a:r>
            <a:r>
              <a:rPr lang="en-US" sz="2400" b="1" dirty="0">
                <a:solidFill>
                  <a:schemeClr val="bg1"/>
                </a:solidFill>
                <a:ea typeface="Arial"/>
                <a:cs typeface="Arial"/>
              </a:rPr>
              <a:t> their service in production, </a:t>
            </a:r>
            <a:r>
              <a:rPr lang="en-US" sz="2400" b="1" dirty="0">
                <a:solidFill>
                  <a:srgbClr val="C00000"/>
                </a:solidFill>
                <a:ea typeface="Arial"/>
                <a:cs typeface="Arial"/>
              </a:rPr>
              <a:t>from idea </a:t>
            </a:r>
            <a:r>
              <a:rPr lang="en-US" sz="2400" b="1" dirty="0">
                <a:solidFill>
                  <a:schemeClr val="bg1"/>
                </a:solidFill>
                <a:ea typeface="Arial"/>
                <a:cs typeface="Arial"/>
              </a:rPr>
              <a:t>conception </a:t>
            </a:r>
            <a:r>
              <a:rPr lang="en-US" sz="2400" b="1" dirty="0">
                <a:solidFill>
                  <a:srgbClr val="C00000"/>
                </a:solidFill>
                <a:ea typeface="Arial"/>
                <a:cs typeface="Arial"/>
              </a:rPr>
              <a:t>to retirement</a:t>
            </a:r>
            <a:r>
              <a:rPr lang="en-US" sz="2400" b="1" dirty="0">
                <a:solidFill>
                  <a:schemeClr val="bg1"/>
                </a:solidFill>
                <a:ea typeface="Arial"/>
                <a:cs typeface="Arial"/>
              </a:rPr>
              <a:t>.</a:t>
            </a:r>
            <a:endParaRPr lang="en-US" sz="2400" b="1" dirty="0">
              <a:solidFill>
                <a:schemeClr val="bg1"/>
              </a:solidFill>
            </a:endParaRPr>
          </a:p>
        </p:txBody>
      </p:sp>
      <p:sp>
        <p:nvSpPr>
          <p:cNvPr id="8" name="Rectangle: Rounded Corners 7">
            <a:extLst>
              <a:ext uri="{FF2B5EF4-FFF2-40B4-BE49-F238E27FC236}">
                <a16:creationId xmlns:a16="http://schemas.microsoft.com/office/drawing/2014/main" id="{78D4A994-FB32-48E7-BA60-1EBEC54077BB}"/>
              </a:ext>
            </a:extLst>
          </p:cNvPr>
          <p:cNvSpPr/>
          <p:nvPr/>
        </p:nvSpPr>
        <p:spPr>
          <a:xfrm>
            <a:off x="252858" y="4232551"/>
            <a:ext cx="8572734" cy="156925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model has been adopted by </a:t>
            </a:r>
            <a:r>
              <a:rPr lang="en-US" sz="2400" b="1" dirty="0">
                <a:solidFill>
                  <a:srgbClr val="C00000"/>
                </a:solidFill>
              </a:rPr>
              <a:t>Amazon</a:t>
            </a:r>
            <a:r>
              <a:rPr lang="en-US" sz="2400" b="1" dirty="0"/>
              <a:t> and </a:t>
            </a:r>
            <a:r>
              <a:rPr lang="en-US" sz="2400" b="1" dirty="0">
                <a:solidFill>
                  <a:srgbClr val="C00000"/>
                </a:solidFill>
              </a:rPr>
              <a:t>Netflix</a:t>
            </a:r>
            <a:r>
              <a:rPr lang="en-US" sz="2400" b="1" dirty="0"/>
              <a:t> and is touted by Amazon as one of the primary reasons behind their ability to </a:t>
            </a:r>
            <a:r>
              <a:rPr lang="en-US" sz="2400" b="1" dirty="0">
                <a:solidFill>
                  <a:srgbClr val="C00000"/>
                </a:solidFill>
              </a:rPr>
              <a:t>move fast even</a:t>
            </a:r>
            <a:r>
              <a:rPr lang="en-US" sz="2400" b="1" dirty="0"/>
              <a:t> as they </a:t>
            </a:r>
            <a:r>
              <a:rPr lang="en-US" sz="2400" b="1" dirty="0">
                <a:solidFill>
                  <a:srgbClr val="C00000"/>
                </a:solidFill>
              </a:rPr>
              <a:t>grow</a:t>
            </a:r>
            <a:r>
              <a:rPr lang="en-US" sz="2400" b="1" dirty="0"/>
              <a:t>.</a:t>
            </a:r>
            <a:endParaRPr lang="en-US" sz="2400" dirty="0"/>
          </a:p>
        </p:txBody>
      </p:sp>
    </p:spTree>
    <p:extLst>
      <p:ext uri="{BB962C8B-B14F-4D97-AF65-F5344CB8AC3E}">
        <p14:creationId xmlns:p14="http://schemas.microsoft.com/office/powerpoint/2010/main" val="331347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19059"/>
            <a:ext cx="8693835" cy="5586658"/>
          </a:xfrm>
          <a:prstGeom prst="rect">
            <a:avLst/>
          </a:prstGeom>
        </p:spPr>
        <p:txBody>
          <a:bodyPr wrap="square">
            <a:spAutoFit/>
          </a:bodyPr>
          <a:lstStyle/>
          <a:p>
            <a:pPr>
              <a:lnSpc>
                <a:spcPct val="150000"/>
              </a:lnSpc>
            </a:pPr>
            <a:r>
              <a:rPr lang="fr-FR" sz="1600" b="1" dirty="0"/>
              <a:t>Part 1:</a:t>
            </a:r>
          </a:p>
          <a:p>
            <a:pPr marL="342900" indent="-342900">
              <a:lnSpc>
                <a:spcPct val="150000"/>
              </a:lnSpc>
              <a:buFont typeface="+mj-lt"/>
              <a:buAutoNum type="arabicPeriod"/>
            </a:pPr>
            <a:r>
              <a:rPr lang="fr-FR" sz="1600" dirty="0" err="1"/>
              <a:t>Problems</a:t>
            </a:r>
            <a:r>
              <a:rPr lang="fr-FR" sz="1600" dirty="0"/>
              <a:t> </a:t>
            </a:r>
            <a:r>
              <a:rPr lang="fr-FR" sz="1600" dirty="0" err="1"/>
              <a:t>Often</a:t>
            </a:r>
            <a:r>
              <a:rPr lang="fr-FR" sz="1600" dirty="0"/>
              <a:t> </a:t>
            </a:r>
            <a:r>
              <a:rPr lang="fr-FR" sz="1600" dirty="0" err="1"/>
              <a:t>Caused</a:t>
            </a:r>
            <a:r>
              <a:rPr lang="fr-FR" sz="1600" dirty="0"/>
              <a:t> by </a:t>
            </a:r>
            <a:r>
              <a:rPr lang="fr-FR" sz="1600" dirty="0" err="1"/>
              <a:t>Overly</a:t>
            </a:r>
            <a:r>
              <a:rPr lang="fr-FR" sz="1600" dirty="0"/>
              <a:t> </a:t>
            </a:r>
            <a:r>
              <a:rPr lang="fr-FR" sz="1600" dirty="0" err="1"/>
              <a:t>Functional</a:t>
            </a:r>
            <a:r>
              <a:rPr lang="fr-FR" sz="1600" dirty="0"/>
              <a:t> Orientation (‘</a:t>
            </a:r>
            <a:r>
              <a:rPr lang="fr-FR" sz="1600" dirty="0" err="1"/>
              <a:t>Optimizing</a:t>
            </a:r>
            <a:r>
              <a:rPr lang="fr-FR" sz="1600" dirty="0"/>
              <a:t> for </a:t>
            </a:r>
            <a:r>
              <a:rPr lang="fr-FR" sz="1600" dirty="0" err="1"/>
              <a:t>Cost</a:t>
            </a:r>
            <a:r>
              <a:rPr lang="fr-FR" sz="1600" dirty="0"/>
              <a:t>’).</a:t>
            </a:r>
          </a:p>
          <a:p>
            <a:pPr marL="342900" indent="-342900">
              <a:lnSpc>
                <a:spcPct val="150000"/>
              </a:lnSpc>
              <a:buFont typeface="+mj-lt"/>
              <a:buAutoNum type="arabicPeriod"/>
            </a:pPr>
            <a:r>
              <a:rPr lang="fr-FR" sz="1600" dirty="0"/>
              <a:t>Enable </a:t>
            </a:r>
            <a:r>
              <a:rPr lang="fr-FR" sz="1600" dirty="0" err="1"/>
              <a:t>Market-Oriented</a:t>
            </a:r>
            <a:r>
              <a:rPr lang="fr-FR" sz="1600" dirty="0"/>
              <a:t> Teams (‘</a:t>
            </a:r>
            <a:r>
              <a:rPr lang="fr-FR" sz="1600" dirty="0" err="1"/>
              <a:t>Optimizing</a:t>
            </a:r>
            <a:r>
              <a:rPr lang="fr-FR" sz="1600" dirty="0"/>
              <a:t> for Speed’).</a:t>
            </a:r>
          </a:p>
          <a:p>
            <a:pPr marL="342900" indent="-342900">
              <a:lnSpc>
                <a:spcPct val="150000"/>
              </a:lnSpc>
              <a:buFont typeface="+mj-lt"/>
              <a:buAutoNum type="arabicPeriod"/>
            </a:pPr>
            <a:r>
              <a:rPr lang="fr-FR" sz="1600" dirty="0" err="1"/>
              <a:t>Making</a:t>
            </a:r>
            <a:r>
              <a:rPr lang="fr-FR" sz="1600" dirty="0"/>
              <a:t> </a:t>
            </a:r>
            <a:r>
              <a:rPr lang="fr-FR" sz="1600" dirty="0" err="1"/>
              <a:t>Functional</a:t>
            </a:r>
            <a:r>
              <a:rPr lang="fr-FR" sz="1600" dirty="0"/>
              <a:t> Orientation Work.</a:t>
            </a:r>
          </a:p>
          <a:p>
            <a:pPr marL="342900" indent="-342900">
              <a:lnSpc>
                <a:spcPct val="150000"/>
              </a:lnSpc>
              <a:buFont typeface="+mj-lt"/>
              <a:buAutoNum type="arabicPeriod"/>
            </a:pPr>
            <a:r>
              <a:rPr lang="fr-FR" sz="1600" dirty="0" err="1"/>
              <a:t>Testing</a:t>
            </a:r>
            <a:r>
              <a:rPr lang="fr-FR" sz="1600" dirty="0"/>
              <a:t>, Operations, and Security as </a:t>
            </a:r>
            <a:r>
              <a:rPr lang="fr-FR" sz="1600" dirty="0" err="1"/>
              <a:t>Everyone’s</a:t>
            </a:r>
            <a:r>
              <a:rPr lang="fr-FR" sz="1600" dirty="0"/>
              <a:t> Job, </a:t>
            </a:r>
            <a:r>
              <a:rPr lang="fr-FR" sz="1600" dirty="0" err="1"/>
              <a:t>Every</a:t>
            </a:r>
            <a:r>
              <a:rPr lang="fr-FR" sz="1600" dirty="0"/>
              <a:t> Day.</a:t>
            </a:r>
          </a:p>
          <a:p>
            <a:pPr marL="342900" indent="-342900">
              <a:lnSpc>
                <a:spcPct val="150000"/>
              </a:lnSpc>
              <a:buFont typeface="+mj-lt"/>
              <a:buAutoNum type="arabicPeriod"/>
            </a:pPr>
            <a:r>
              <a:rPr lang="fr-FR" sz="1600" dirty="0"/>
              <a:t>Design Team </a:t>
            </a:r>
            <a:r>
              <a:rPr lang="fr-FR" sz="1600" dirty="0" err="1"/>
              <a:t>Boundaries</a:t>
            </a:r>
            <a:r>
              <a:rPr lang="fr-FR" sz="1600" dirty="0"/>
              <a:t> in Accordance </a:t>
            </a:r>
            <a:r>
              <a:rPr lang="fr-FR" sz="1600" dirty="0" err="1"/>
              <a:t>with</a:t>
            </a:r>
            <a:r>
              <a:rPr lang="fr-FR" sz="1600" dirty="0"/>
              <a:t> </a:t>
            </a:r>
            <a:r>
              <a:rPr lang="fr-FR" sz="1600" dirty="0" err="1"/>
              <a:t>Conway’s</a:t>
            </a:r>
            <a:r>
              <a:rPr lang="fr-FR" sz="1600" dirty="0"/>
              <a:t> Law.</a:t>
            </a:r>
          </a:p>
          <a:p>
            <a:pPr marL="342900" indent="-342900">
              <a:lnSpc>
                <a:spcPct val="150000"/>
              </a:lnSpc>
              <a:buFont typeface="+mj-lt"/>
              <a:buAutoNum type="arabicPeriod"/>
            </a:pPr>
            <a:r>
              <a:rPr lang="fr-FR" sz="1600" dirty="0"/>
              <a:t>Enable </a:t>
            </a:r>
            <a:r>
              <a:rPr lang="fr-FR" sz="1600" dirty="0" err="1"/>
              <a:t>Every</a:t>
            </a:r>
            <a:r>
              <a:rPr lang="fr-FR" sz="1600" dirty="0"/>
              <a:t> Team </a:t>
            </a:r>
            <a:r>
              <a:rPr lang="fr-FR" sz="1600" dirty="0" err="1"/>
              <a:t>Member</a:t>
            </a:r>
            <a:r>
              <a:rPr lang="fr-FR" sz="1600" dirty="0"/>
              <a:t> to Be a </a:t>
            </a:r>
            <a:r>
              <a:rPr lang="fr-FR" sz="1600" dirty="0" err="1"/>
              <a:t>Generalist</a:t>
            </a:r>
            <a:r>
              <a:rPr lang="fr-FR" sz="1600" dirty="0"/>
              <a:t>.</a:t>
            </a:r>
          </a:p>
          <a:p>
            <a:pPr marL="342900" indent="-342900">
              <a:lnSpc>
                <a:spcPct val="150000"/>
              </a:lnSpc>
              <a:buFont typeface="+mj-lt"/>
              <a:buAutoNum type="arabicPeriod"/>
            </a:pPr>
            <a:r>
              <a:rPr lang="fr-FR" sz="1600" dirty="0" err="1"/>
              <a:t>Rethink</a:t>
            </a:r>
            <a:r>
              <a:rPr lang="fr-FR" sz="1600" dirty="0"/>
              <a:t> team structures, </a:t>
            </a:r>
            <a:r>
              <a:rPr lang="fr-FR" sz="1600" dirty="0" err="1"/>
              <a:t>purpose</a:t>
            </a:r>
            <a:r>
              <a:rPr lang="fr-FR" sz="1600" dirty="0"/>
              <a:t> and interaction </a:t>
            </a:r>
          </a:p>
          <a:p>
            <a:pPr marL="342900" indent="-342900">
              <a:lnSpc>
                <a:spcPct val="150000"/>
              </a:lnSpc>
              <a:buFont typeface="+mj-lt"/>
              <a:buAutoNum type="arabicPeriod"/>
            </a:pPr>
            <a:r>
              <a:rPr lang="fr-FR" sz="1600" dirty="0"/>
              <a:t>Case </a:t>
            </a:r>
            <a:r>
              <a:rPr lang="fr-FR" sz="1600" dirty="0" err="1"/>
              <a:t>studies</a:t>
            </a:r>
            <a:r>
              <a:rPr lang="fr-FR" sz="1600" dirty="0"/>
              <a:t>: Spotify and Amazon. </a:t>
            </a:r>
          </a:p>
          <a:p>
            <a:pPr>
              <a:lnSpc>
                <a:spcPct val="150000"/>
              </a:lnSpc>
            </a:pPr>
            <a:endParaRPr lang="fr-FR" sz="1600" dirty="0"/>
          </a:p>
          <a:p>
            <a:pPr>
              <a:lnSpc>
                <a:spcPct val="150000"/>
              </a:lnSpc>
            </a:pPr>
            <a:r>
              <a:rPr lang="fr-FR" sz="1600" b="1" dirty="0"/>
              <a:t>Part 2:</a:t>
            </a:r>
          </a:p>
          <a:p>
            <a:pPr marL="342900" indent="-342900">
              <a:lnSpc>
                <a:spcPct val="150000"/>
              </a:lnSpc>
              <a:buFont typeface="+mj-lt"/>
              <a:buAutoNum type="arabicPeriod"/>
            </a:pPr>
            <a:r>
              <a:rPr lang="fr-FR" sz="1600" dirty="0" err="1"/>
              <a:t>Pairing</a:t>
            </a:r>
            <a:r>
              <a:rPr lang="fr-FR" sz="1600" dirty="0"/>
              <a:t> and mobbing: </a:t>
            </a:r>
            <a:r>
              <a:rPr lang="fr-FR" sz="1600" dirty="0" err="1"/>
              <a:t>Discuss</a:t>
            </a:r>
            <a:r>
              <a:rPr lang="fr-FR" sz="1600" dirty="0"/>
              <a:t> and </a:t>
            </a:r>
            <a:r>
              <a:rPr lang="fr-FR" sz="1600" dirty="0" err="1"/>
              <a:t>experience</a:t>
            </a:r>
            <a:r>
              <a:rPr lang="fr-FR" sz="1600" dirty="0"/>
              <a:t> 3 </a:t>
            </a:r>
            <a:r>
              <a:rPr lang="fr-FR" sz="1600" dirty="0" err="1"/>
              <a:t>foundational</a:t>
            </a:r>
            <a:r>
              <a:rPr lang="fr-FR" sz="1600" dirty="0"/>
              <a:t> practices</a:t>
            </a:r>
          </a:p>
          <a:p>
            <a:pPr marL="342900" indent="-342900">
              <a:lnSpc>
                <a:spcPct val="150000"/>
              </a:lnSpc>
              <a:buFont typeface="+mj-lt"/>
              <a:buAutoNum type="arabicPeriod"/>
            </a:pPr>
            <a:r>
              <a:rPr lang="fr-FR" sz="1600" dirty="0" err="1"/>
              <a:t>Demo</a:t>
            </a:r>
            <a:r>
              <a:rPr lang="fr-FR" sz="1600" dirty="0"/>
              <a:t> </a:t>
            </a:r>
            <a:r>
              <a:rPr lang="fr-FR" sz="1600" dirty="0" err="1"/>
              <a:t>day</a:t>
            </a:r>
            <a:r>
              <a:rPr lang="fr-FR" sz="1600" dirty="0"/>
              <a:t>: </a:t>
            </a:r>
            <a:r>
              <a:rPr lang="fr-FR" sz="1600" dirty="0" err="1"/>
              <a:t>Experiment</a:t>
            </a:r>
            <a:r>
              <a:rPr lang="fr-FR" sz="1600" dirty="0"/>
              <a:t> </a:t>
            </a:r>
            <a:r>
              <a:rPr lang="fr-FR" sz="1600" dirty="0" err="1"/>
              <a:t>with</a:t>
            </a:r>
            <a:r>
              <a:rPr lang="fr-FR" sz="1600" dirty="0"/>
              <a:t> the optimal </a:t>
            </a:r>
            <a:r>
              <a:rPr lang="fr-FR" sz="1600" dirty="0" err="1"/>
              <a:t>methods</a:t>
            </a:r>
            <a:r>
              <a:rPr lang="fr-FR" sz="1600" dirty="0"/>
              <a:t> of </a:t>
            </a:r>
            <a:r>
              <a:rPr lang="fr-FR" sz="1600" dirty="0" err="1"/>
              <a:t>producing</a:t>
            </a:r>
            <a:r>
              <a:rPr lang="fr-FR" sz="1600" dirty="0"/>
              <a:t> a showcase.</a:t>
            </a:r>
          </a:p>
          <a:p>
            <a:pPr marL="342900" indent="-342900">
              <a:lnSpc>
                <a:spcPct val="150000"/>
              </a:lnSpc>
              <a:buFont typeface="+mj-lt"/>
              <a:buAutoNum type="arabicPeriod"/>
            </a:pPr>
            <a:r>
              <a:rPr lang="fr-FR" sz="1600" dirty="0" err="1"/>
              <a:t>Retrospectives</a:t>
            </a:r>
            <a:r>
              <a:rPr lang="fr-FR" sz="1600" dirty="0"/>
              <a:t>, information </a:t>
            </a:r>
            <a:r>
              <a:rPr lang="fr-FR" sz="1600" dirty="0" err="1"/>
              <a:t>radiators</a:t>
            </a:r>
            <a:r>
              <a:rPr lang="fr-FR" sz="1600" dirty="0"/>
              <a:t>, and team sentiment</a:t>
            </a:r>
          </a:p>
          <a:p>
            <a:pPr marL="342900" indent="-342900">
              <a:lnSpc>
                <a:spcPct val="150000"/>
              </a:lnSpc>
              <a:buFont typeface="+mj-lt"/>
              <a:buAutoNum type="arabicPeriod"/>
            </a:pPr>
            <a:r>
              <a:rPr lang="fr-FR" sz="1600" dirty="0"/>
              <a:t>Workshop</a:t>
            </a:r>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714712"/>
            <a:ext cx="8572734" cy="469044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b="1" dirty="0"/>
              <a:t>To achieve market orientation, we won’t do a large, </a:t>
            </a:r>
            <a:r>
              <a:rPr lang="en-US" sz="2400" b="1" dirty="0">
                <a:solidFill>
                  <a:srgbClr val="C00000"/>
                </a:solidFill>
              </a:rPr>
              <a:t>top-down reorganization</a:t>
            </a:r>
            <a:r>
              <a:rPr lang="en-US" sz="2400" b="1" dirty="0"/>
              <a:t>, which often creates large amounts of </a:t>
            </a:r>
            <a:r>
              <a:rPr lang="en-US" sz="2400" b="1" dirty="0">
                <a:solidFill>
                  <a:srgbClr val="C00000"/>
                </a:solidFill>
              </a:rPr>
              <a:t>disruption</a:t>
            </a:r>
            <a:r>
              <a:rPr lang="en-US" sz="2400" b="1" dirty="0"/>
              <a:t>, </a:t>
            </a:r>
            <a:r>
              <a:rPr lang="en-US" sz="2400" b="1" dirty="0">
                <a:solidFill>
                  <a:srgbClr val="C00000"/>
                </a:solidFill>
              </a:rPr>
              <a:t>fear</a:t>
            </a:r>
            <a:r>
              <a:rPr lang="en-US" sz="2400" b="1" dirty="0"/>
              <a:t>, and paralysis.</a:t>
            </a:r>
          </a:p>
          <a:p>
            <a:pPr lvl="0"/>
            <a:endParaRPr lang="en-US" sz="2400" b="1" dirty="0"/>
          </a:p>
          <a:p>
            <a:pPr lvl="0"/>
            <a:r>
              <a:rPr lang="en-US" sz="2400" b="1" dirty="0"/>
              <a:t>Instead, we will embed the functional engineers and </a:t>
            </a:r>
            <a:r>
              <a:rPr lang="en-US" sz="2400" b="1" dirty="0">
                <a:solidFill>
                  <a:srgbClr val="C00000"/>
                </a:solidFill>
              </a:rPr>
              <a:t>skills</a:t>
            </a:r>
            <a:r>
              <a:rPr lang="en-US" sz="2400" b="1" dirty="0"/>
              <a:t> (e.g., Ops, QA, Infosec) into </a:t>
            </a:r>
            <a:r>
              <a:rPr lang="en-US" sz="2400" b="1" dirty="0">
                <a:solidFill>
                  <a:srgbClr val="C00000"/>
                </a:solidFill>
              </a:rPr>
              <a:t>each service team</a:t>
            </a:r>
            <a:r>
              <a:rPr lang="en-US" sz="2400" b="1" dirty="0"/>
              <a:t>, or provide their </a:t>
            </a:r>
            <a:r>
              <a:rPr lang="en-US" sz="2400" b="1" dirty="0">
                <a:solidFill>
                  <a:srgbClr val="C00000"/>
                </a:solidFill>
              </a:rPr>
              <a:t>capabilities</a:t>
            </a:r>
            <a:r>
              <a:rPr lang="en-US" sz="2400" b="1" dirty="0"/>
              <a:t> to teams through </a:t>
            </a:r>
            <a:r>
              <a:rPr lang="en-US" sz="2400" b="1" dirty="0">
                <a:solidFill>
                  <a:srgbClr val="C00000"/>
                </a:solidFill>
              </a:rPr>
              <a:t>automated self-service </a:t>
            </a:r>
            <a:r>
              <a:rPr lang="en-US" sz="2400" b="1" dirty="0"/>
              <a:t>platforms that provide production-like environments, initiate automated tests, or perform deployments.</a:t>
            </a:r>
            <a:endParaRPr lang="en-US" sz="4000" b="1" dirty="0">
              <a:solidFill>
                <a:schemeClr val="bg1"/>
              </a:solidFill>
            </a:endParaRPr>
          </a:p>
        </p:txBody>
      </p:sp>
    </p:spTree>
    <p:extLst>
      <p:ext uri="{BB962C8B-B14F-4D97-AF65-F5344CB8AC3E}">
        <p14:creationId xmlns:p14="http://schemas.microsoft.com/office/powerpoint/2010/main" val="36645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Market-orientated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5" name="Rectangle: Rounded Corners 4">
            <a:extLst>
              <a:ext uri="{FF2B5EF4-FFF2-40B4-BE49-F238E27FC236}">
                <a16:creationId xmlns:a16="http://schemas.microsoft.com/office/drawing/2014/main" id="{D6571483-BCE9-45A1-A508-B15574497B72}"/>
              </a:ext>
            </a:extLst>
          </p:cNvPr>
          <p:cNvSpPr/>
          <p:nvPr/>
        </p:nvSpPr>
        <p:spPr>
          <a:xfrm>
            <a:off x="252858" y="1490400"/>
            <a:ext cx="8572734" cy="13758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However, having just recommended market-orientated teams, it is worth pointing out that </a:t>
            </a:r>
            <a:r>
              <a:rPr lang="en-US" sz="2200" b="1" dirty="0">
                <a:solidFill>
                  <a:srgbClr val="C00000"/>
                </a:solidFill>
              </a:rPr>
              <a:t>it is possible</a:t>
            </a:r>
            <a:r>
              <a:rPr lang="en-US" sz="2200" b="1" dirty="0"/>
              <a:t> to create </a:t>
            </a:r>
            <a:r>
              <a:rPr lang="en-US" sz="2200" b="1" dirty="0">
                <a:solidFill>
                  <a:srgbClr val="C00000"/>
                </a:solidFill>
              </a:rPr>
              <a:t>effective, high-velocity </a:t>
            </a:r>
            <a:r>
              <a:rPr lang="en-US" sz="2200" b="1" dirty="0"/>
              <a:t>organizations with </a:t>
            </a:r>
            <a:r>
              <a:rPr lang="en-US" sz="2200" b="1" dirty="0">
                <a:solidFill>
                  <a:srgbClr val="C00000"/>
                </a:solidFill>
              </a:rPr>
              <a:t>functional orientation</a:t>
            </a:r>
            <a:r>
              <a:rPr lang="en-US" sz="2200" b="1" dirty="0"/>
              <a:t>.</a:t>
            </a:r>
            <a:endParaRPr lang="en-US" sz="2200" dirty="0"/>
          </a:p>
        </p:txBody>
      </p:sp>
      <p:sp>
        <p:nvSpPr>
          <p:cNvPr id="6" name="Rectangle: Rounded Corners 5">
            <a:extLst>
              <a:ext uri="{FF2B5EF4-FFF2-40B4-BE49-F238E27FC236}">
                <a16:creationId xmlns:a16="http://schemas.microsoft.com/office/drawing/2014/main" id="{824B0992-1918-4F85-9805-66E246E3ED83}"/>
              </a:ext>
            </a:extLst>
          </p:cNvPr>
          <p:cNvSpPr/>
          <p:nvPr/>
        </p:nvSpPr>
        <p:spPr>
          <a:xfrm>
            <a:off x="285633" y="3176167"/>
            <a:ext cx="8572734" cy="11078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Many of the most admired DevOps organizations </a:t>
            </a:r>
            <a:r>
              <a:rPr lang="en-US" sz="2200" b="1" dirty="0">
                <a:solidFill>
                  <a:srgbClr val="C00000"/>
                </a:solidFill>
              </a:rPr>
              <a:t>retain functional orientation</a:t>
            </a:r>
            <a:r>
              <a:rPr lang="en-US" sz="2200" b="1" dirty="0"/>
              <a:t> of Operations, including </a:t>
            </a:r>
            <a:r>
              <a:rPr lang="en-US" sz="2200" b="1" dirty="0">
                <a:solidFill>
                  <a:srgbClr val="C00000"/>
                </a:solidFill>
              </a:rPr>
              <a:t>Etsy</a:t>
            </a:r>
            <a:r>
              <a:rPr lang="en-US" sz="2200" b="1" dirty="0"/>
              <a:t>, </a:t>
            </a:r>
            <a:r>
              <a:rPr lang="en-US" sz="2200" b="1" dirty="0">
                <a:solidFill>
                  <a:srgbClr val="C00000"/>
                </a:solidFill>
              </a:rPr>
              <a:t>Google</a:t>
            </a:r>
            <a:r>
              <a:rPr lang="en-US" sz="2200" b="1" dirty="0"/>
              <a:t>, and </a:t>
            </a:r>
            <a:r>
              <a:rPr lang="en-US" sz="2200" b="1" dirty="0">
                <a:solidFill>
                  <a:srgbClr val="C00000"/>
                </a:solidFill>
              </a:rPr>
              <a:t>GitHub</a:t>
            </a:r>
            <a:r>
              <a:rPr lang="en-US" sz="2200" b="1" dirty="0"/>
              <a:t>.</a:t>
            </a:r>
            <a:endParaRPr lang="en-US" sz="2200" dirty="0"/>
          </a:p>
        </p:txBody>
      </p:sp>
      <p:sp>
        <p:nvSpPr>
          <p:cNvPr id="7" name="Rectangle: Rounded Corners 6">
            <a:extLst>
              <a:ext uri="{FF2B5EF4-FFF2-40B4-BE49-F238E27FC236}">
                <a16:creationId xmlns:a16="http://schemas.microsoft.com/office/drawing/2014/main" id="{3AB02EA0-90C7-44FD-8118-46930C9EAE50}"/>
              </a:ext>
            </a:extLst>
          </p:cNvPr>
          <p:cNvSpPr/>
          <p:nvPr/>
        </p:nvSpPr>
        <p:spPr>
          <a:xfrm>
            <a:off x="252858" y="4519246"/>
            <a:ext cx="8572734" cy="21277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These organizations have in common a </a:t>
            </a:r>
            <a:r>
              <a:rPr lang="en-US" sz="2200" b="1" dirty="0">
                <a:solidFill>
                  <a:srgbClr val="C00000"/>
                </a:solidFill>
              </a:rPr>
              <a:t>high-trust culture</a:t>
            </a:r>
            <a:r>
              <a:rPr lang="en-US" sz="2200" b="1" dirty="0"/>
              <a:t> that enables all departments to work together effectively, where all </a:t>
            </a:r>
            <a:r>
              <a:rPr lang="en-US" sz="2200" b="1" dirty="0">
                <a:solidFill>
                  <a:srgbClr val="C00000"/>
                </a:solidFill>
              </a:rPr>
              <a:t>work is transparently prioritized </a:t>
            </a:r>
            <a:r>
              <a:rPr lang="en-US" sz="2200" b="1" dirty="0"/>
              <a:t>and there is </a:t>
            </a:r>
            <a:r>
              <a:rPr lang="en-US" sz="2200" b="1" dirty="0">
                <a:solidFill>
                  <a:srgbClr val="C00000"/>
                </a:solidFill>
              </a:rPr>
              <a:t>sufficient slack </a:t>
            </a:r>
            <a:r>
              <a:rPr lang="en-US" sz="2200" b="1" dirty="0"/>
              <a:t>in the system to </a:t>
            </a:r>
            <a:r>
              <a:rPr lang="en-US" sz="2200" b="1" dirty="0">
                <a:solidFill>
                  <a:srgbClr val="C00000"/>
                </a:solidFill>
              </a:rPr>
              <a:t>allow high-priority </a:t>
            </a:r>
            <a:r>
              <a:rPr lang="en-US" sz="2200" b="1" dirty="0"/>
              <a:t>work to be </a:t>
            </a:r>
            <a:r>
              <a:rPr lang="en-US" sz="2200" b="1" dirty="0">
                <a:solidFill>
                  <a:srgbClr val="C00000"/>
                </a:solidFill>
              </a:rPr>
              <a:t>completed quickly</a:t>
            </a:r>
            <a:r>
              <a:rPr lang="en-US" sz="2200" b="1" dirty="0"/>
              <a:t>.</a:t>
            </a:r>
          </a:p>
        </p:txBody>
      </p:sp>
    </p:spTree>
    <p:extLst>
      <p:ext uri="{BB962C8B-B14F-4D97-AF65-F5344CB8AC3E}">
        <p14:creationId xmlns:p14="http://schemas.microsoft.com/office/powerpoint/2010/main" val="24276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err="1"/>
              <a:t>Overcoming</a:t>
            </a:r>
            <a:r>
              <a:rPr lang="fr-FR" b="1" dirty="0"/>
              <a:t> Objections</a:t>
            </a:r>
            <a:br>
              <a:rPr lang="fr-FR" b="1" dirty="0"/>
            </a:br>
            <a:r>
              <a:rPr lang="fr-FR" b="1" dirty="0" err="1"/>
              <a:t>Making</a:t>
            </a:r>
            <a:r>
              <a:rPr lang="fr-FR" b="1" dirty="0"/>
              <a:t> </a:t>
            </a:r>
            <a:r>
              <a:rPr lang="fr-FR" b="1" dirty="0" err="1"/>
              <a:t>Functional</a:t>
            </a:r>
            <a:r>
              <a:rPr lang="fr-FR" b="1" dirty="0"/>
              <a:t> Orientation Work</a:t>
            </a:r>
          </a:p>
        </p:txBody>
      </p:sp>
    </p:spTree>
    <p:extLst>
      <p:ext uri="{BB962C8B-B14F-4D97-AF65-F5344CB8AC3E}">
        <p14:creationId xmlns:p14="http://schemas.microsoft.com/office/powerpoint/2010/main" val="173623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a:solidFill>
                  <a:schemeClr val="bg1"/>
                </a:solidFill>
                <a:latin typeface="+mj-lt"/>
                <a:ea typeface="+mj-ea"/>
                <a:cs typeface="+mj-cs"/>
              </a:rPr>
              <a:t>Do not dismiss functional-orientation entirely</a:t>
            </a:r>
          </a:p>
        </p:txBody>
      </p:sp>
      <p:pic>
        <p:nvPicPr>
          <p:cNvPr id="3" name="Picture 2">
            <a:extLst>
              <a:ext uri="{FF2B5EF4-FFF2-40B4-BE49-F238E27FC236}">
                <a16:creationId xmlns:a16="http://schemas.microsoft.com/office/drawing/2014/main" id="{2AC1427C-3A5D-440C-A72D-16BD3FCEBE4B}"/>
              </a:ext>
            </a:extLst>
          </p:cNvPr>
          <p:cNvPicPr>
            <a:picLocks noChangeAspect="1"/>
          </p:cNvPicPr>
          <p:nvPr/>
        </p:nvPicPr>
        <p:blipFill>
          <a:blip r:embed="rId3"/>
          <a:stretch>
            <a:fillRect/>
          </a:stretch>
        </p:blipFill>
        <p:spPr>
          <a:xfrm>
            <a:off x="417399" y="1541512"/>
            <a:ext cx="8178799" cy="4355209"/>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4" name="Rectangle 3">
            <a:extLst>
              <a:ext uri="{FF2B5EF4-FFF2-40B4-BE49-F238E27FC236}">
                <a16:creationId xmlns:a16="http://schemas.microsoft.com/office/drawing/2014/main" id="{3BDDF71D-6264-4BFC-BB0B-B0BED92B61F6}"/>
              </a:ext>
            </a:extLst>
          </p:cNvPr>
          <p:cNvSpPr/>
          <p:nvPr/>
        </p:nvSpPr>
        <p:spPr>
          <a:xfrm>
            <a:off x="1" y="6206248"/>
            <a:ext cx="9143999" cy="523220"/>
          </a:xfrm>
          <a:prstGeom prst="rect">
            <a:avLst/>
          </a:prstGeom>
        </p:spPr>
        <p:txBody>
          <a:bodyPr wrap="square">
            <a:spAutoFit/>
          </a:bodyPr>
          <a:lstStyle/>
          <a:p>
            <a:pPr algn="ctr" fontAlgn="base"/>
            <a:r>
              <a:rPr lang="en-US" i="1" dirty="0">
                <a:solidFill>
                  <a:srgbClr val="2C35B0"/>
                </a:solidFill>
                <a:latin typeface="inherit"/>
              </a:rPr>
              <a:t>Functional vs. Market Orientation Work: The DevOps Handbook (1st ed. 2016) Kim et al.</a:t>
            </a:r>
            <a:br>
              <a:rPr lang="en-US" dirty="0">
                <a:solidFill>
                  <a:srgbClr val="2C35B0"/>
                </a:solidFill>
                <a:latin typeface="Nunito Sans"/>
              </a:rPr>
            </a:br>
            <a:endParaRPr lang="fr-FR" dirty="0"/>
          </a:p>
        </p:txBody>
      </p:sp>
    </p:spTree>
    <p:extLst>
      <p:ext uri="{BB962C8B-B14F-4D97-AF65-F5344CB8AC3E}">
        <p14:creationId xmlns:p14="http://schemas.microsoft.com/office/powerpoint/2010/main" val="3135509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“You’re eliminating our Ops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BA9450C9-98F2-46D2-B10B-65EB4816A428}"/>
              </a:ext>
            </a:extLst>
          </p:cNvPr>
          <p:cNvPicPr>
            <a:picLocks noChangeAspect="1"/>
          </p:cNvPicPr>
          <p:nvPr/>
        </p:nvPicPr>
        <p:blipFill>
          <a:blip r:embed="rId3"/>
          <a:stretch>
            <a:fillRect/>
          </a:stretch>
        </p:blipFill>
        <p:spPr>
          <a:xfrm>
            <a:off x="137258" y="2042488"/>
            <a:ext cx="8869483" cy="4049840"/>
          </a:xfrm>
          <a:prstGeom prst="rect">
            <a:avLst/>
          </a:prstGeom>
        </p:spPr>
      </p:pic>
    </p:spTree>
    <p:extLst>
      <p:ext uri="{BB962C8B-B14F-4D97-AF65-F5344CB8AC3E}">
        <p14:creationId xmlns:p14="http://schemas.microsoft.com/office/powerpoint/2010/main" val="3771607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“DevOps makes us less secure.”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E93E01A7-D512-4061-ADAD-E656A447F0E4}"/>
              </a:ext>
            </a:extLst>
          </p:cNvPr>
          <p:cNvPicPr>
            <a:picLocks noChangeAspect="1"/>
          </p:cNvPicPr>
          <p:nvPr/>
        </p:nvPicPr>
        <p:blipFill>
          <a:blip r:embed="rId3"/>
          <a:stretch>
            <a:fillRect/>
          </a:stretch>
        </p:blipFill>
        <p:spPr>
          <a:xfrm>
            <a:off x="64806" y="2137956"/>
            <a:ext cx="9079194" cy="3921321"/>
          </a:xfrm>
          <a:prstGeom prst="rect">
            <a:avLst/>
          </a:prstGeom>
        </p:spPr>
      </p:pic>
    </p:spTree>
    <p:extLst>
      <p:ext uri="{BB962C8B-B14F-4D97-AF65-F5344CB8AC3E}">
        <p14:creationId xmlns:p14="http://schemas.microsoft.com/office/powerpoint/2010/main" val="185116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have offshore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F9022A65-687C-4071-98E6-48B599078CD6}"/>
              </a:ext>
            </a:extLst>
          </p:cNvPr>
          <p:cNvPicPr>
            <a:picLocks noChangeAspect="1"/>
          </p:cNvPicPr>
          <p:nvPr/>
        </p:nvPicPr>
        <p:blipFill>
          <a:blip r:embed="rId3"/>
          <a:stretch>
            <a:fillRect/>
          </a:stretch>
        </p:blipFill>
        <p:spPr>
          <a:xfrm>
            <a:off x="119921" y="2268343"/>
            <a:ext cx="9024079" cy="3504496"/>
          </a:xfrm>
          <a:prstGeom prst="rect">
            <a:avLst/>
          </a:prstGeom>
        </p:spPr>
      </p:pic>
    </p:spTree>
    <p:extLst>
      <p:ext uri="{BB962C8B-B14F-4D97-AF65-F5344CB8AC3E}">
        <p14:creationId xmlns:p14="http://schemas.microsoft.com/office/powerpoint/2010/main" val="421343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kern="1200" dirty="0">
                <a:solidFill>
                  <a:schemeClr val="bg1"/>
                </a:solidFill>
                <a:latin typeface="+mj-lt"/>
                <a:ea typeface="+mj-ea"/>
                <a:cs typeface="+mj-cs"/>
              </a:rPr>
              <a:t>Objection: “I’ve got too much COTS and legacy code.”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C44063-9B01-4738-A9CF-560DD4CD06CA}"/>
              </a:ext>
            </a:extLst>
          </p:cNvPr>
          <p:cNvPicPr>
            <a:picLocks noChangeAspect="1"/>
          </p:cNvPicPr>
          <p:nvPr/>
        </p:nvPicPr>
        <p:blipFill>
          <a:blip r:embed="rId3"/>
          <a:stretch>
            <a:fillRect/>
          </a:stretch>
        </p:blipFill>
        <p:spPr>
          <a:xfrm>
            <a:off x="227834" y="2133244"/>
            <a:ext cx="8688331" cy="3886324"/>
          </a:xfrm>
          <a:prstGeom prst="rect">
            <a:avLst/>
          </a:prstGeom>
        </p:spPr>
      </p:pic>
    </p:spTree>
    <p:extLst>
      <p:ext uri="{BB962C8B-B14F-4D97-AF65-F5344CB8AC3E}">
        <p14:creationId xmlns:p14="http://schemas.microsoft.com/office/powerpoint/2010/main" val="297108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don’t have these skills.”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6E4E2FA-B286-48F0-ADC3-9FA64A069370}"/>
              </a:ext>
            </a:extLst>
          </p:cNvPr>
          <p:cNvPicPr>
            <a:picLocks noChangeAspect="1"/>
          </p:cNvPicPr>
          <p:nvPr/>
        </p:nvPicPr>
        <p:blipFill>
          <a:blip r:embed="rId3"/>
          <a:stretch>
            <a:fillRect/>
          </a:stretch>
        </p:blipFill>
        <p:spPr>
          <a:xfrm>
            <a:off x="-1" y="2467778"/>
            <a:ext cx="9090675" cy="3062691"/>
          </a:xfrm>
          <a:prstGeom prst="rect">
            <a:avLst/>
          </a:prstGeom>
        </p:spPr>
      </p:pic>
    </p:spTree>
    <p:extLst>
      <p:ext uri="{BB962C8B-B14F-4D97-AF65-F5344CB8AC3E}">
        <p14:creationId xmlns:p14="http://schemas.microsoft.com/office/powerpoint/2010/main" val="235086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DevOps Team Topologies</a:t>
            </a:r>
          </a:p>
        </p:txBody>
      </p:sp>
    </p:spTree>
    <p:extLst>
      <p:ext uri="{BB962C8B-B14F-4D97-AF65-F5344CB8AC3E}">
        <p14:creationId xmlns:p14="http://schemas.microsoft.com/office/powerpoint/2010/main" val="67147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What are the Cultural Values of DevOps?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610E4BB-AF9F-4457-92B8-EA63ED84697A}"/>
              </a:ext>
            </a:extLst>
          </p:cNvPr>
          <p:cNvPicPr>
            <a:picLocks noChangeAspect="1"/>
          </p:cNvPicPr>
          <p:nvPr/>
        </p:nvPicPr>
        <p:blipFill>
          <a:blip r:embed="rId3"/>
          <a:stretch>
            <a:fillRect/>
          </a:stretch>
        </p:blipFill>
        <p:spPr>
          <a:xfrm>
            <a:off x="0" y="2366104"/>
            <a:ext cx="9144000" cy="2098082"/>
          </a:xfrm>
          <a:prstGeom prst="rect">
            <a:avLst/>
          </a:prstGeom>
        </p:spPr>
      </p:pic>
      <p:sp>
        <p:nvSpPr>
          <p:cNvPr id="3" name="Rectangle 2">
            <a:extLst>
              <a:ext uri="{FF2B5EF4-FFF2-40B4-BE49-F238E27FC236}">
                <a16:creationId xmlns:a16="http://schemas.microsoft.com/office/drawing/2014/main" id="{3DFBB9FE-9DC6-47F0-86F9-FD9132F05F59}"/>
              </a:ext>
            </a:extLst>
          </p:cNvPr>
          <p:cNvSpPr/>
          <p:nvPr/>
        </p:nvSpPr>
        <p:spPr>
          <a:xfrm>
            <a:off x="49494" y="4857211"/>
            <a:ext cx="8969815" cy="1569660"/>
          </a:xfrm>
          <a:prstGeom prst="rect">
            <a:avLst/>
          </a:prstGeom>
        </p:spPr>
        <p:txBody>
          <a:bodyPr wrap="square">
            <a:spAutoFit/>
          </a:bodyPr>
          <a:lstStyle/>
          <a:p>
            <a:pPr lvl="0"/>
            <a:r>
              <a:rPr lang="en-US" sz="2400" b="1" dirty="0"/>
              <a:t>There are certain cultural principles and values of DevOps, that are intertwined with the values of Open Source communities, how open source projects work and agile ways of working, that can create a DevOps culture.</a:t>
            </a:r>
          </a:p>
        </p:txBody>
      </p:sp>
    </p:spTree>
    <p:extLst>
      <p:ext uri="{BB962C8B-B14F-4D97-AF65-F5344CB8AC3E}">
        <p14:creationId xmlns:p14="http://schemas.microsoft.com/office/powerpoint/2010/main" val="144166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7" name="Picture 6">
            <a:extLst>
              <a:ext uri="{FF2B5EF4-FFF2-40B4-BE49-F238E27FC236}">
                <a16:creationId xmlns:a16="http://schemas.microsoft.com/office/drawing/2014/main" id="{8821EA5F-5609-47FD-A385-68D2B6A9123F}"/>
              </a:ext>
            </a:extLst>
          </p:cNvPr>
          <p:cNvPicPr>
            <a:picLocks noChangeAspect="1"/>
          </p:cNvPicPr>
          <p:nvPr/>
        </p:nvPicPr>
        <p:blipFill>
          <a:blip r:embed="rId3"/>
          <a:stretch>
            <a:fillRect/>
          </a:stretch>
        </p:blipFill>
        <p:spPr>
          <a:xfrm>
            <a:off x="157683" y="1243914"/>
            <a:ext cx="8828633" cy="437017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32196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DevOps Anti-Types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2" name="Rectangle 1">
            <a:extLst>
              <a:ext uri="{FF2B5EF4-FFF2-40B4-BE49-F238E27FC236}">
                <a16:creationId xmlns:a16="http://schemas.microsoft.com/office/drawing/2014/main" id="{A544F865-0707-4770-B09A-53D09A187433}"/>
              </a:ext>
            </a:extLst>
          </p:cNvPr>
          <p:cNvSpPr/>
          <p:nvPr/>
        </p:nvSpPr>
        <p:spPr>
          <a:xfrm>
            <a:off x="248355" y="1714714"/>
            <a:ext cx="8782755" cy="4893647"/>
          </a:xfrm>
          <a:prstGeom prst="rect">
            <a:avLst/>
          </a:prstGeom>
        </p:spPr>
        <p:txBody>
          <a:bodyPr wrap="square">
            <a:spAutoFit/>
          </a:bodyPr>
          <a:lstStyle/>
          <a:p>
            <a:r>
              <a:rPr lang="en-US" dirty="0">
                <a:solidFill>
                  <a:srgbClr val="FFFFFF"/>
                </a:solidFill>
                <a:latin typeface="Lato"/>
              </a:rPr>
              <a:t>It’s useful to look at some bad practices, what we might call ‘anti-types’ (after the ubiquitous ‘anti-pattern‘).</a:t>
            </a:r>
          </a:p>
          <a:p>
            <a:r>
              <a:rPr lang="en-US" sz="2000" dirty="0"/>
              <a:t>It’s useful to look at some bad practices, what we might call ‘anti-types’ (after the ubiquitous ‘anti-pattern‘).</a:t>
            </a:r>
          </a:p>
          <a:p>
            <a:endParaRPr lang="en-US" sz="2000" dirty="0"/>
          </a:p>
          <a:p>
            <a:pPr marL="342900" indent="-342900">
              <a:lnSpc>
                <a:spcPct val="150000"/>
              </a:lnSpc>
              <a:buFont typeface="Wingdings" panose="05000000000000000000" pitchFamily="2" charset="2"/>
              <a:buChar char="ü"/>
            </a:pPr>
            <a:r>
              <a:rPr lang="en-US" sz="2000" b="1" dirty="0"/>
              <a:t>A: Dev vs Ops</a:t>
            </a:r>
          </a:p>
          <a:p>
            <a:pPr marL="342900" indent="-342900">
              <a:lnSpc>
                <a:spcPct val="150000"/>
              </a:lnSpc>
              <a:buFont typeface="Wingdings" panose="05000000000000000000" pitchFamily="2" charset="2"/>
              <a:buChar char="ü"/>
            </a:pPr>
            <a:r>
              <a:rPr lang="en-US" sz="2000" b="1" dirty="0"/>
              <a:t>B: DevOps Silo</a:t>
            </a:r>
          </a:p>
          <a:p>
            <a:pPr marL="342900" indent="-342900">
              <a:lnSpc>
                <a:spcPct val="150000"/>
              </a:lnSpc>
              <a:buFont typeface="Wingdings" panose="05000000000000000000" pitchFamily="2" charset="2"/>
              <a:buChar char="ü"/>
            </a:pPr>
            <a:r>
              <a:rPr lang="en-US" sz="2000" b="1" dirty="0"/>
              <a:t>C: No Ops Needed</a:t>
            </a:r>
          </a:p>
          <a:p>
            <a:pPr marL="342900" indent="-342900">
              <a:lnSpc>
                <a:spcPct val="150000"/>
              </a:lnSpc>
              <a:buFont typeface="Wingdings" panose="05000000000000000000" pitchFamily="2" charset="2"/>
              <a:buChar char="ü"/>
            </a:pPr>
            <a:r>
              <a:rPr lang="en-US" sz="2000" b="1" dirty="0"/>
              <a:t>D: Tools Team</a:t>
            </a:r>
          </a:p>
          <a:p>
            <a:pPr marL="342900" indent="-342900">
              <a:lnSpc>
                <a:spcPct val="150000"/>
              </a:lnSpc>
              <a:buFont typeface="Wingdings" panose="05000000000000000000" pitchFamily="2" charset="2"/>
              <a:buChar char="ü"/>
            </a:pPr>
            <a:r>
              <a:rPr lang="en-US" sz="2000" b="1" dirty="0"/>
              <a:t>E: </a:t>
            </a:r>
            <a:r>
              <a:rPr lang="en-US" sz="2000" b="1" dirty="0" err="1"/>
              <a:t>SysAdmin</a:t>
            </a:r>
            <a:endParaRPr lang="en-US" sz="2000" b="1" dirty="0"/>
          </a:p>
          <a:p>
            <a:pPr marL="342900" indent="-342900">
              <a:lnSpc>
                <a:spcPct val="150000"/>
              </a:lnSpc>
              <a:buFont typeface="Wingdings" panose="05000000000000000000" pitchFamily="2" charset="2"/>
              <a:buChar char="ü"/>
            </a:pPr>
            <a:r>
              <a:rPr lang="en-US" sz="2000" b="1" dirty="0"/>
              <a:t>F: Embedded Ops</a:t>
            </a:r>
          </a:p>
          <a:p>
            <a:pPr marL="342900" indent="-342900">
              <a:lnSpc>
                <a:spcPct val="150000"/>
              </a:lnSpc>
              <a:buFont typeface="Wingdings" panose="05000000000000000000" pitchFamily="2" charset="2"/>
              <a:buChar char="ü"/>
            </a:pPr>
            <a:r>
              <a:rPr lang="en-US" sz="2000" b="1" dirty="0"/>
              <a:t>G: Dev vs DBA</a:t>
            </a:r>
          </a:p>
          <a:p>
            <a:br>
              <a:rPr lang="en-US" dirty="0"/>
            </a:br>
            <a:endParaRPr lang="fr-FR" dirty="0"/>
          </a:p>
        </p:txBody>
      </p:sp>
    </p:spTree>
    <p:extLst>
      <p:ext uri="{BB962C8B-B14F-4D97-AF65-F5344CB8AC3E}">
        <p14:creationId xmlns:p14="http://schemas.microsoft.com/office/powerpoint/2010/main" val="2029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A:</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 and Ops Silos</a:t>
            </a:r>
          </a:p>
        </p:txBody>
      </p:sp>
      <p:pic>
        <p:nvPicPr>
          <p:cNvPr id="10242" name="Picture 2" descr="Anti-Type A">
            <a:extLst>
              <a:ext uri="{FF2B5EF4-FFF2-40B4-BE49-F238E27FC236}">
                <a16:creationId xmlns:a16="http://schemas.microsoft.com/office/drawing/2014/main" id="{ECEF40B1-0DDF-48C7-BEF4-918D1677B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6178" y="289318"/>
            <a:ext cx="4282451" cy="2483821"/>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4" y="2887682"/>
            <a:ext cx="5522685" cy="646331"/>
          </a:xfrm>
          <a:prstGeom prst="rect">
            <a:avLst/>
          </a:prstGeom>
        </p:spPr>
        <p:txBody>
          <a:bodyPr wrap="square">
            <a:spAutoFit/>
          </a:bodyPr>
          <a:lstStyle/>
          <a:p>
            <a:endParaRPr lang="fr-FR" sz="1800" dirty="0"/>
          </a:p>
          <a:p>
            <a:endParaRPr lang="fr-FR" sz="1800" dirty="0"/>
          </a:p>
        </p:txBody>
      </p:sp>
      <p:sp>
        <p:nvSpPr>
          <p:cNvPr id="10" name="Rectangle: Rounded Corners 9">
            <a:extLst>
              <a:ext uri="{FF2B5EF4-FFF2-40B4-BE49-F238E27FC236}">
                <a16:creationId xmlns:a16="http://schemas.microsoft.com/office/drawing/2014/main" id="{5E517A8E-885A-46C3-BB74-0018C07C129C}"/>
              </a:ext>
            </a:extLst>
          </p:cNvPr>
          <p:cNvSpPr/>
          <p:nvPr/>
        </p:nvSpPr>
        <p:spPr>
          <a:xfrm>
            <a:off x="3791805" y="3050273"/>
            <a:ext cx="5099532" cy="35184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It </a:t>
            </a:r>
            <a:r>
              <a:rPr lang="fr-FR" sz="2000" b="1" dirty="0" err="1"/>
              <a:t>means</a:t>
            </a:r>
            <a:r>
              <a:rPr lang="fr-FR" sz="2000" b="1" dirty="0"/>
              <a:t> </a:t>
            </a:r>
            <a:r>
              <a:rPr lang="fr-FR" sz="2000" b="1" dirty="0" err="1"/>
              <a:t>that</a:t>
            </a:r>
            <a:r>
              <a:rPr lang="fr-FR" sz="2000" b="1" dirty="0"/>
              <a:t> story points can </a:t>
            </a:r>
            <a:r>
              <a:rPr lang="fr-FR" sz="2000" b="1" dirty="0" err="1"/>
              <a:t>be</a:t>
            </a:r>
            <a:r>
              <a:rPr lang="fr-FR" sz="2000" b="1" dirty="0"/>
              <a:t> </a:t>
            </a:r>
            <a:r>
              <a:rPr lang="fr-FR" sz="2000" b="1" dirty="0" err="1"/>
              <a:t>claimed</a:t>
            </a:r>
            <a:r>
              <a:rPr lang="fr-FR" sz="2000" b="1" dirty="0"/>
              <a:t> </a:t>
            </a:r>
            <a:r>
              <a:rPr lang="fr-FR" sz="2000" b="1" dirty="0" err="1"/>
              <a:t>early</a:t>
            </a:r>
            <a:r>
              <a:rPr lang="fr-FR" sz="2000" b="1" dirty="0"/>
              <a:t> (</a:t>
            </a:r>
            <a:r>
              <a:rPr lang="fr-FR" sz="2000" b="1" dirty="0">
                <a:solidFill>
                  <a:srgbClr val="C00000"/>
                </a:solidFill>
              </a:rPr>
              <a:t>DONE</a:t>
            </a:r>
            <a:r>
              <a:rPr lang="fr-FR" sz="2000" b="1" dirty="0"/>
              <a:t> </a:t>
            </a:r>
            <a:r>
              <a:rPr lang="fr-FR" sz="2000" b="1" dirty="0" err="1"/>
              <a:t>means</a:t>
            </a:r>
            <a:r>
              <a:rPr lang="fr-FR" sz="2000" b="1" dirty="0"/>
              <a:t> ‘</a:t>
            </a:r>
            <a:r>
              <a:rPr lang="fr-FR" sz="2000" b="1" dirty="0" err="1"/>
              <a:t>feature-complete</a:t>
            </a:r>
            <a:r>
              <a:rPr lang="fr-FR" sz="2000" b="1" dirty="0"/>
              <a:t>’, but </a:t>
            </a:r>
            <a:r>
              <a:rPr lang="fr-FR" sz="2000" b="1" dirty="0">
                <a:solidFill>
                  <a:srgbClr val="C00000"/>
                </a:solidFill>
              </a:rPr>
              <a:t>not </a:t>
            </a:r>
            <a:r>
              <a:rPr lang="fr-FR" sz="2000" b="1" dirty="0" err="1">
                <a:solidFill>
                  <a:srgbClr val="C00000"/>
                </a:solidFill>
              </a:rPr>
              <a:t>working</a:t>
            </a:r>
            <a:r>
              <a:rPr lang="fr-FR" sz="2000" b="1" dirty="0">
                <a:solidFill>
                  <a:srgbClr val="C00000"/>
                </a:solidFill>
              </a:rPr>
              <a:t> in Production</a:t>
            </a:r>
            <a:r>
              <a:rPr lang="fr-FR" sz="2000" b="1" dirty="0"/>
              <a:t>), and </a:t>
            </a:r>
            <a:r>
              <a:rPr lang="fr-FR" sz="2000" b="1" dirty="0">
                <a:solidFill>
                  <a:srgbClr val="C00000"/>
                </a:solidFill>
              </a:rPr>
              <a:t>software </a:t>
            </a:r>
            <a:r>
              <a:rPr lang="fr-FR" sz="2000" b="1" dirty="0" err="1">
                <a:solidFill>
                  <a:srgbClr val="C00000"/>
                </a:solidFill>
              </a:rPr>
              <a:t>operability</a:t>
            </a:r>
            <a:r>
              <a:rPr lang="fr-FR" sz="2000" b="1" dirty="0">
                <a:solidFill>
                  <a:srgbClr val="C00000"/>
                </a:solidFill>
              </a:rPr>
              <a:t> </a:t>
            </a:r>
            <a:r>
              <a:rPr lang="fr-FR" sz="2000" b="1" dirty="0" err="1">
                <a:solidFill>
                  <a:srgbClr val="C00000"/>
                </a:solidFill>
              </a:rPr>
              <a:t>suffers</a:t>
            </a:r>
            <a:r>
              <a:rPr lang="fr-FR" sz="2000" b="1" dirty="0"/>
              <a:t> </a:t>
            </a:r>
            <a:r>
              <a:rPr lang="fr-FR" sz="2000" b="1" dirty="0" err="1"/>
              <a:t>because</a:t>
            </a:r>
            <a:r>
              <a:rPr lang="fr-FR" sz="2000" b="1" dirty="0"/>
              <a:t> Devs do </a:t>
            </a:r>
            <a:r>
              <a:rPr lang="fr-FR" sz="2000" b="1" dirty="0">
                <a:solidFill>
                  <a:srgbClr val="C00000"/>
                </a:solidFill>
              </a:rPr>
              <a:t>not have </a:t>
            </a:r>
            <a:r>
              <a:rPr lang="fr-FR" sz="2000" b="1" dirty="0" err="1"/>
              <a:t>enough</a:t>
            </a:r>
            <a:r>
              <a:rPr lang="fr-FR" sz="2000" b="1" dirty="0"/>
              <a:t> </a:t>
            </a:r>
            <a:r>
              <a:rPr lang="fr-FR" sz="2000" b="1" dirty="0" err="1">
                <a:solidFill>
                  <a:srgbClr val="C00000"/>
                </a:solidFill>
              </a:rPr>
              <a:t>context</a:t>
            </a:r>
            <a:r>
              <a:rPr lang="fr-FR" sz="2000" b="1" dirty="0"/>
              <a:t> for </a:t>
            </a:r>
            <a:r>
              <a:rPr lang="fr-FR" sz="2000" b="1" dirty="0" err="1">
                <a:solidFill>
                  <a:srgbClr val="C00000"/>
                </a:solidFill>
              </a:rPr>
              <a:t>operational</a:t>
            </a:r>
            <a:r>
              <a:rPr lang="fr-FR" sz="2000" b="1" dirty="0">
                <a:solidFill>
                  <a:srgbClr val="C00000"/>
                </a:solidFill>
              </a:rPr>
              <a:t> </a:t>
            </a:r>
            <a:r>
              <a:rPr lang="fr-FR" sz="2000" b="1" dirty="0" err="1">
                <a:solidFill>
                  <a:srgbClr val="C00000"/>
                </a:solidFill>
              </a:rPr>
              <a:t>features</a:t>
            </a:r>
            <a:r>
              <a:rPr lang="fr-FR" sz="2000" b="1" dirty="0"/>
              <a:t> and </a:t>
            </a:r>
            <a:r>
              <a:rPr lang="fr-FR" sz="2000" b="1" dirty="0">
                <a:solidFill>
                  <a:srgbClr val="C00000"/>
                </a:solidFill>
              </a:rPr>
              <a:t>Ops</a:t>
            </a:r>
            <a:r>
              <a:rPr lang="fr-FR" sz="2000" b="1" dirty="0"/>
              <a:t> folks do not have time or inclination to </a:t>
            </a:r>
            <a:r>
              <a:rPr lang="fr-FR" sz="2000" b="1" dirty="0">
                <a:solidFill>
                  <a:srgbClr val="C00000"/>
                </a:solidFill>
              </a:rPr>
              <a:t>engage Devs </a:t>
            </a:r>
            <a:r>
              <a:rPr lang="fr-FR" sz="2000" b="1" dirty="0"/>
              <a:t>in order to </a:t>
            </a:r>
            <a:r>
              <a:rPr lang="fr-FR" sz="2000" b="1" dirty="0">
                <a:solidFill>
                  <a:srgbClr val="C00000"/>
                </a:solidFill>
              </a:rPr>
              <a:t>fix the </a:t>
            </a:r>
            <a:r>
              <a:rPr lang="fr-FR" sz="2000" b="1" dirty="0" err="1">
                <a:solidFill>
                  <a:srgbClr val="C00000"/>
                </a:solidFill>
              </a:rPr>
              <a:t>problems</a:t>
            </a:r>
            <a:r>
              <a:rPr lang="fr-FR" sz="2000" b="1" dirty="0">
                <a:solidFill>
                  <a:srgbClr val="C00000"/>
                </a:solidFill>
              </a:rPr>
              <a:t> </a:t>
            </a:r>
            <a:r>
              <a:rPr lang="fr-FR" sz="2000" b="1" dirty="0" err="1"/>
              <a:t>before</a:t>
            </a:r>
            <a:r>
              <a:rPr lang="fr-FR" sz="2000" b="1" dirty="0"/>
              <a:t> the software </a:t>
            </a:r>
            <a:r>
              <a:rPr lang="fr-FR" sz="2000" b="1" dirty="0" err="1">
                <a:solidFill>
                  <a:srgbClr val="C00000"/>
                </a:solidFill>
              </a:rPr>
              <a:t>goes</a:t>
            </a:r>
            <a:r>
              <a:rPr lang="fr-FR" sz="2000" b="1" dirty="0">
                <a:solidFill>
                  <a:srgbClr val="C00000"/>
                </a:solidFill>
              </a:rPr>
              <a:t> live</a:t>
            </a:r>
            <a:r>
              <a:rPr lang="fr-FR" sz="2000" b="1" dirty="0"/>
              <a:t>.</a:t>
            </a:r>
          </a:p>
        </p:txBody>
      </p:sp>
    </p:spTree>
    <p:extLst>
      <p:ext uri="{BB962C8B-B14F-4D97-AF65-F5344CB8AC3E}">
        <p14:creationId xmlns:p14="http://schemas.microsoft.com/office/powerpoint/2010/main" val="25044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B: </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DevOps Team Silo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1266" name="Picture 2" descr="Anti-Type B">
            <a:extLst>
              <a:ext uri="{FF2B5EF4-FFF2-40B4-BE49-F238E27FC236}">
                <a16:creationId xmlns:a16="http://schemas.microsoft.com/office/drawing/2014/main" id="{E27BBADA-B7C5-4501-8812-F98967794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793" y="0"/>
            <a:ext cx="5007429" cy="28992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CB5C7E08-568E-4D51-91F3-31E5FCFB6528}"/>
              </a:ext>
            </a:extLst>
          </p:cNvPr>
          <p:cNvSpPr/>
          <p:nvPr/>
        </p:nvSpPr>
        <p:spPr>
          <a:xfrm>
            <a:off x="3791804" y="3050273"/>
            <a:ext cx="5110417" cy="35184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1400"/>
              <a:defRPr/>
            </a:pPr>
            <a:r>
              <a:rPr lang="en-US" sz="1800" b="1" dirty="0"/>
              <a:t>Typically results from a </a:t>
            </a:r>
            <a:r>
              <a:rPr lang="en-US" sz="1800" b="1" dirty="0">
                <a:solidFill>
                  <a:srgbClr val="C00000"/>
                </a:solidFill>
              </a:rPr>
              <a:t>manager</a:t>
            </a:r>
            <a:r>
              <a:rPr lang="en-US" sz="1800" b="1" dirty="0"/>
              <a:t> or </a:t>
            </a:r>
            <a:r>
              <a:rPr lang="en-US" sz="1800" b="1" dirty="0">
                <a:solidFill>
                  <a:srgbClr val="C00000"/>
                </a:solidFill>
              </a:rPr>
              <a:t>exec</a:t>
            </a:r>
            <a:r>
              <a:rPr lang="en-US" sz="1800" b="1" dirty="0"/>
              <a:t> deciding that they “</a:t>
            </a:r>
            <a:r>
              <a:rPr lang="en-US" sz="1800" b="1" dirty="0">
                <a:solidFill>
                  <a:srgbClr val="C00000"/>
                </a:solidFill>
              </a:rPr>
              <a:t>need a bit of this DevOps thing</a:t>
            </a:r>
            <a:r>
              <a:rPr lang="en-US" sz="1800" b="1" dirty="0"/>
              <a:t>” </a:t>
            </a:r>
            <a:r>
              <a:rPr lang="en-US" sz="1800" b="1" dirty="0">
                <a:solidFill>
                  <a:srgbClr val="C00000"/>
                </a:solidFill>
              </a:rPr>
              <a:t>and starting a ‘DevOps team’</a:t>
            </a:r>
            <a:r>
              <a:rPr lang="en-US" sz="1800" b="1" dirty="0"/>
              <a:t> (probably full of people known as ‘a </a:t>
            </a:r>
            <a:r>
              <a:rPr lang="en-US" sz="1800" b="1" dirty="0" err="1"/>
              <a:t>DevOp</a:t>
            </a:r>
            <a:r>
              <a:rPr lang="en-US" sz="1800" b="1" dirty="0"/>
              <a:t>‘). </a:t>
            </a:r>
          </a:p>
          <a:p>
            <a:pPr lvl="0">
              <a:buSzPts val="1400"/>
              <a:defRPr/>
            </a:pPr>
            <a:endParaRPr lang="en-US" sz="1800" b="1" dirty="0"/>
          </a:p>
          <a:p>
            <a:pPr lvl="0">
              <a:buSzPts val="1400"/>
              <a:defRPr/>
            </a:pPr>
            <a:r>
              <a:rPr lang="en-US" sz="1800" b="1" dirty="0"/>
              <a:t>The members of the DevOps team quickly form another silo, keeping Dev and Ops further apart than ever as they defend their corner, skills, and toolset from the ‘clueless </a:t>
            </a:r>
            <a:r>
              <a:rPr lang="en-US" sz="1800" b="1" dirty="0" err="1"/>
              <a:t>Devs</a:t>
            </a:r>
            <a:r>
              <a:rPr lang="en-US" sz="1800" b="1" dirty="0"/>
              <a:t>’ and ‘dinosaur Ops’ people.</a:t>
            </a:r>
          </a:p>
        </p:txBody>
      </p:sp>
    </p:spTree>
    <p:extLst>
      <p:ext uri="{BB962C8B-B14F-4D97-AF65-F5344CB8AC3E}">
        <p14:creationId xmlns:p14="http://schemas.microsoft.com/office/powerpoint/2010/main" val="10883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C:</a:t>
            </a:r>
            <a:br>
              <a:rPr lang="en-US" sz="41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 Dev Don't Need 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6386" name="Picture 2" descr="Anti-Type C">
            <a:extLst>
              <a:ext uri="{FF2B5EF4-FFF2-40B4-BE49-F238E27FC236}">
                <a16:creationId xmlns:a16="http://schemas.microsoft.com/office/drawing/2014/main" id="{445F237B-73E9-4CCD-A077-1285C738D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81" y="271281"/>
            <a:ext cx="4518883" cy="24719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E110C26-1061-43A1-8E3E-8411E2DA19C7}"/>
              </a:ext>
            </a:extLst>
          </p:cNvPr>
          <p:cNvSpPr/>
          <p:nvPr/>
        </p:nvSpPr>
        <p:spPr>
          <a:xfrm>
            <a:off x="3791805" y="2936631"/>
            <a:ext cx="5099532" cy="37806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This topology is born of a combination of </a:t>
            </a:r>
            <a:r>
              <a:rPr lang="en-US" sz="1800" b="1" dirty="0">
                <a:solidFill>
                  <a:srgbClr val="C00000"/>
                </a:solidFill>
              </a:rPr>
              <a:t>naivety</a:t>
            </a:r>
            <a:r>
              <a:rPr lang="en-US" sz="1800" b="1" dirty="0"/>
              <a:t> and </a:t>
            </a:r>
            <a:r>
              <a:rPr lang="en-US" sz="1800" b="1" dirty="0">
                <a:solidFill>
                  <a:srgbClr val="C00000"/>
                </a:solidFill>
              </a:rPr>
              <a:t>arrogance</a:t>
            </a:r>
            <a:r>
              <a:rPr lang="en-US" sz="1800" b="1" dirty="0"/>
              <a:t> from </a:t>
            </a:r>
            <a:r>
              <a:rPr lang="en-US" sz="1800" b="1" dirty="0">
                <a:solidFill>
                  <a:srgbClr val="C00000"/>
                </a:solidFill>
              </a:rPr>
              <a:t>developers</a:t>
            </a:r>
            <a:r>
              <a:rPr lang="en-US" sz="1800" b="1" dirty="0"/>
              <a:t> and development managers, particularly when starting on new projects or systems</a:t>
            </a:r>
          </a:p>
          <a:p>
            <a:endParaRPr lang="en-US" sz="800" b="1" dirty="0"/>
          </a:p>
          <a:p>
            <a:r>
              <a:rPr lang="en-US" sz="1800" b="1" dirty="0"/>
              <a:t>Assuming that Ops is now a thing of the past (“</a:t>
            </a:r>
            <a:r>
              <a:rPr lang="en-US" sz="1800" b="1" dirty="0">
                <a:solidFill>
                  <a:srgbClr val="C00000"/>
                </a:solidFill>
              </a:rPr>
              <a:t>we have the Cloud now, right</a:t>
            </a:r>
            <a:r>
              <a:rPr lang="en-US" sz="1800" b="1" dirty="0"/>
              <a:t>?”), the developers wildly underestimate the complexity and importance of operational skills and activities, </a:t>
            </a:r>
            <a:r>
              <a:rPr lang="en-US" sz="1800" b="1" dirty="0">
                <a:solidFill>
                  <a:srgbClr val="C00000"/>
                </a:solidFill>
              </a:rPr>
              <a:t>and believe that they can do without them</a:t>
            </a:r>
            <a:r>
              <a:rPr lang="en-US" sz="1800" b="1" dirty="0"/>
              <a:t>, or just cover them in spare hours.</a:t>
            </a:r>
            <a:endParaRPr lang="fr-FR" sz="1800" b="1" dirty="0"/>
          </a:p>
        </p:txBody>
      </p:sp>
    </p:spTree>
    <p:extLst>
      <p:ext uri="{BB962C8B-B14F-4D97-AF65-F5344CB8AC3E}">
        <p14:creationId xmlns:p14="http://schemas.microsoft.com/office/powerpoint/2010/main" val="42744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D:</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DevOps as Tools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7" name="Picture 2" descr="Anti-Type D">
            <a:extLst>
              <a:ext uri="{FF2B5EF4-FFF2-40B4-BE49-F238E27FC236}">
                <a16:creationId xmlns:a16="http://schemas.microsoft.com/office/drawing/2014/main" id="{7CBBB743-241B-4E60-BF98-DA44E6500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280" y="156924"/>
            <a:ext cx="5138057" cy="2974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638AE11-462E-4203-82AC-5BB9350F9087}"/>
              </a:ext>
            </a:extLst>
          </p:cNvPr>
          <p:cNvSpPr/>
          <p:nvPr/>
        </p:nvSpPr>
        <p:spPr>
          <a:xfrm>
            <a:off x="3791805" y="3253974"/>
            <a:ext cx="5099532" cy="328883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In order to "become DevOps" without </a:t>
            </a:r>
            <a:r>
              <a:rPr lang="en-US" sz="1800" b="1" dirty="0">
                <a:solidFill>
                  <a:srgbClr val="C00000"/>
                </a:solidFill>
              </a:rPr>
              <a:t>losing</a:t>
            </a:r>
            <a:r>
              <a:rPr lang="en-US" sz="1800" b="1" dirty="0"/>
              <a:t> current </a:t>
            </a:r>
            <a:r>
              <a:rPr lang="en-US" sz="1800" b="1" dirty="0">
                <a:solidFill>
                  <a:srgbClr val="C00000"/>
                </a:solidFill>
              </a:rPr>
              <a:t>dev teams velocity </a:t>
            </a:r>
            <a:r>
              <a:rPr lang="en-US" sz="1800" b="1" dirty="0"/>
              <a:t>(read delivery of functional stories), a </a:t>
            </a:r>
            <a:r>
              <a:rPr lang="en-US" sz="1800" b="1" dirty="0">
                <a:solidFill>
                  <a:srgbClr val="C00000"/>
                </a:solidFill>
              </a:rPr>
              <a:t>DevOps team is set up </a:t>
            </a:r>
            <a:r>
              <a:rPr lang="en-US" sz="1800" b="1" dirty="0"/>
              <a:t>to work on the </a:t>
            </a:r>
            <a:r>
              <a:rPr lang="en-US" sz="1800" b="1" dirty="0">
                <a:solidFill>
                  <a:srgbClr val="C00000"/>
                </a:solidFill>
              </a:rPr>
              <a:t>tooling</a:t>
            </a:r>
            <a:r>
              <a:rPr lang="en-US" sz="1800" b="1" dirty="0"/>
              <a:t> required for </a:t>
            </a:r>
            <a:r>
              <a:rPr lang="en-US" sz="1800" b="1" dirty="0">
                <a:solidFill>
                  <a:srgbClr val="C00000"/>
                </a:solidFill>
              </a:rPr>
              <a:t>deployment pipelines</a:t>
            </a:r>
            <a:r>
              <a:rPr lang="en-US" sz="1800" b="1" dirty="0"/>
              <a:t>, </a:t>
            </a:r>
            <a:r>
              <a:rPr lang="en-US" sz="1800" b="1" dirty="0">
                <a:solidFill>
                  <a:srgbClr val="C00000"/>
                </a:solidFill>
              </a:rPr>
              <a:t>configuration management</a:t>
            </a:r>
            <a:r>
              <a:rPr lang="en-US" sz="1800" b="1" dirty="0"/>
              <a:t>, environment management, etc. </a:t>
            </a:r>
          </a:p>
          <a:p>
            <a:r>
              <a:rPr lang="en-US" sz="1800" b="1" dirty="0"/>
              <a:t>Meanwhile </a:t>
            </a:r>
            <a:r>
              <a:rPr lang="en-US" sz="1800" b="1" dirty="0">
                <a:solidFill>
                  <a:srgbClr val="C00000"/>
                </a:solidFill>
              </a:rPr>
              <a:t>Ops folks continue</a:t>
            </a:r>
            <a:r>
              <a:rPr lang="en-US" sz="1800" b="1" dirty="0"/>
              <a:t> to work in </a:t>
            </a:r>
            <a:r>
              <a:rPr lang="en-US" sz="1800" b="1" dirty="0">
                <a:solidFill>
                  <a:srgbClr val="C00000"/>
                </a:solidFill>
              </a:rPr>
              <a:t>isolation</a:t>
            </a:r>
            <a:r>
              <a:rPr lang="en-US" sz="1800" b="1" dirty="0"/>
              <a:t> and Dev teams continue to </a:t>
            </a:r>
            <a:r>
              <a:rPr lang="en-US" sz="1800" b="1" dirty="0">
                <a:solidFill>
                  <a:srgbClr val="C00000"/>
                </a:solidFill>
              </a:rPr>
              <a:t>throw</a:t>
            </a:r>
            <a:r>
              <a:rPr lang="en-US" sz="1800" b="1" dirty="0"/>
              <a:t> them </a:t>
            </a:r>
            <a:r>
              <a:rPr lang="en-US" sz="1800" b="1" dirty="0">
                <a:solidFill>
                  <a:srgbClr val="C00000"/>
                </a:solidFill>
              </a:rPr>
              <a:t>applications</a:t>
            </a:r>
            <a:r>
              <a:rPr lang="en-US" sz="1800" b="1" dirty="0"/>
              <a:t> "</a:t>
            </a:r>
            <a:r>
              <a:rPr lang="en-US" sz="1800" b="1" dirty="0">
                <a:solidFill>
                  <a:srgbClr val="C00000"/>
                </a:solidFill>
              </a:rPr>
              <a:t>over the wall</a:t>
            </a:r>
            <a:r>
              <a:rPr lang="en-US" sz="1800" b="1" dirty="0"/>
              <a:t>".</a:t>
            </a:r>
            <a:endParaRPr lang="fr-FR" sz="1800" b="1" dirty="0"/>
          </a:p>
        </p:txBody>
      </p:sp>
    </p:spTree>
    <p:extLst>
      <p:ext uri="{BB962C8B-B14F-4D97-AF65-F5344CB8AC3E}">
        <p14:creationId xmlns:p14="http://schemas.microsoft.com/office/powerpoint/2010/main" val="9879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E:</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Rebranded </a:t>
            </a:r>
            <a:r>
              <a:rPr lang="en-US" sz="4100" b="1" kern="1200" dirty="0" err="1">
                <a:solidFill>
                  <a:srgbClr val="FFFFFF"/>
                </a:solidFill>
                <a:latin typeface="+mj-lt"/>
                <a:ea typeface="+mj-ea"/>
                <a:cs typeface="+mj-cs"/>
              </a:rPr>
              <a:t>SysAdmin</a:t>
            </a:r>
            <a:endParaRPr lang="en-US" sz="4100" b="1" kern="1200" dirty="0">
              <a:solidFill>
                <a:srgbClr val="FFFFFF"/>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4338" name="Picture 2" descr="Anti-Type E">
            <a:extLst>
              <a:ext uri="{FF2B5EF4-FFF2-40B4-BE49-F238E27FC236}">
                <a16:creationId xmlns:a16="http://schemas.microsoft.com/office/drawing/2014/main" id="{A95552D6-CF3F-4FBF-B7E3-81486176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805" y="235936"/>
            <a:ext cx="5108100" cy="29575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7B52F7B-FA5C-4CCA-BDDF-383DD6ADE55F}"/>
              </a:ext>
            </a:extLst>
          </p:cNvPr>
          <p:cNvSpPr/>
          <p:nvPr/>
        </p:nvSpPr>
        <p:spPr>
          <a:xfrm>
            <a:off x="3800373" y="3314414"/>
            <a:ext cx="5099532" cy="31765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This anti-type is typical in organizations with </a:t>
            </a:r>
            <a:r>
              <a:rPr lang="en-US" sz="1600" b="1" dirty="0">
                <a:solidFill>
                  <a:srgbClr val="C00000"/>
                </a:solidFill>
              </a:rPr>
              <a:t>low engineering maturity</a:t>
            </a:r>
            <a:r>
              <a:rPr lang="en-US" sz="1600" b="1" dirty="0"/>
              <a:t>. </a:t>
            </a:r>
          </a:p>
          <a:p>
            <a:r>
              <a:rPr lang="en-US" sz="1600" b="1" dirty="0"/>
              <a:t>They want to </a:t>
            </a:r>
            <a:r>
              <a:rPr lang="en-US" sz="1600" b="1" dirty="0">
                <a:solidFill>
                  <a:srgbClr val="C00000"/>
                </a:solidFill>
              </a:rPr>
              <a:t>improve</a:t>
            </a:r>
            <a:r>
              <a:rPr lang="en-US" sz="1600" b="1" dirty="0"/>
              <a:t> their </a:t>
            </a:r>
            <a:r>
              <a:rPr lang="en-US" sz="1600" b="1" dirty="0">
                <a:solidFill>
                  <a:srgbClr val="C00000"/>
                </a:solidFill>
              </a:rPr>
              <a:t>practices</a:t>
            </a:r>
            <a:r>
              <a:rPr lang="en-US" sz="1600" b="1" dirty="0"/>
              <a:t> and </a:t>
            </a:r>
            <a:r>
              <a:rPr lang="en-US" sz="1600" b="1" dirty="0">
                <a:solidFill>
                  <a:srgbClr val="C00000"/>
                </a:solidFill>
              </a:rPr>
              <a:t>reduce costs</a:t>
            </a:r>
            <a:r>
              <a:rPr lang="en-US" sz="1600" b="1" dirty="0"/>
              <a:t>, yet they fail to see IT as a core driver of the business. </a:t>
            </a:r>
          </a:p>
          <a:p>
            <a:r>
              <a:rPr lang="en-US" sz="1600" b="1" dirty="0"/>
              <a:t>Because industry successes with DevOps are now evident, they want to "do DevOps" as well. </a:t>
            </a:r>
          </a:p>
          <a:p>
            <a:r>
              <a:rPr lang="en-US" sz="1600" b="1" dirty="0"/>
              <a:t>Unfortunately, instead of </a:t>
            </a:r>
            <a:r>
              <a:rPr lang="en-US" sz="1600" b="1" dirty="0">
                <a:solidFill>
                  <a:srgbClr val="C00000"/>
                </a:solidFill>
              </a:rPr>
              <a:t>reflecting on the gaps </a:t>
            </a:r>
            <a:r>
              <a:rPr lang="en-US" sz="1600" b="1" dirty="0"/>
              <a:t>in the </a:t>
            </a:r>
            <a:r>
              <a:rPr lang="en-US" sz="1600" b="1" dirty="0">
                <a:solidFill>
                  <a:srgbClr val="C00000"/>
                </a:solidFill>
              </a:rPr>
              <a:t>current structure </a:t>
            </a:r>
            <a:r>
              <a:rPr lang="en-US" sz="1600" b="1" dirty="0"/>
              <a:t>and </a:t>
            </a:r>
            <a:r>
              <a:rPr lang="en-US" sz="1600" b="1" dirty="0">
                <a:solidFill>
                  <a:srgbClr val="C00000"/>
                </a:solidFill>
              </a:rPr>
              <a:t>relationships</a:t>
            </a:r>
            <a:r>
              <a:rPr lang="en-US" sz="1600" b="1" dirty="0"/>
              <a:t>, they take the </a:t>
            </a:r>
            <a:r>
              <a:rPr lang="en-US" sz="1600" b="1" dirty="0">
                <a:solidFill>
                  <a:srgbClr val="FF0000"/>
                </a:solidFill>
              </a:rPr>
              <a:t>elusive</a:t>
            </a:r>
            <a:r>
              <a:rPr lang="en-US" sz="1600" b="1" dirty="0">
                <a:solidFill>
                  <a:srgbClr val="C00000"/>
                </a:solidFill>
              </a:rPr>
              <a:t> path of hiring "DevOps engineers" </a:t>
            </a:r>
            <a:r>
              <a:rPr lang="en-US" sz="1600" b="1" dirty="0"/>
              <a:t>for </a:t>
            </a:r>
            <a:r>
              <a:rPr lang="en-US" sz="1600" b="1" dirty="0">
                <a:solidFill>
                  <a:srgbClr val="FF0000"/>
                </a:solidFill>
              </a:rPr>
              <a:t>their Ops team(s).</a:t>
            </a:r>
            <a:endParaRPr lang="fr-FR" sz="1600" b="1" dirty="0">
              <a:solidFill>
                <a:srgbClr val="FF0000"/>
              </a:solidFill>
            </a:endParaRPr>
          </a:p>
        </p:txBody>
      </p:sp>
    </p:spTree>
    <p:extLst>
      <p:ext uri="{BB962C8B-B14F-4D97-AF65-F5344CB8AC3E}">
        <p14:creationId xmlns:p14="http://schemas.microsoft.com/office/powerpoint/2010/main" val="11626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F:</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Ops Embedded in Dev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3316" name="Picture 4" descr="Anti-Type F">
            <a:extLst>
              <a:ext uri="{FF2B5EF4-FFF2-40B4-BE49-F238E27FC236}">
                <a16:creationId xmlns:a16="http://schemas.microsoft.com/office/drawing/2014/main" id="{A7E7410D-2A1E-41DB-8BA7-36AE134C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674" y="190852"/>
            <a:ext cx="5263835" cy="30477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CB5D327E-711F-4546-BA9F-E92ABBDC7CC2}"/>
              </a:ext>
            </a:extLst>
          </p:cNvPr>
          <p:cNvSpPr/>
          <p:nvPr/>
        </p:nvSpPr>
        <p:spPr>
          <a:xfrm>
            <a:off x="3791805" y="3429000"/>
            <a:ext cx="5099532" cy="31396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The organization </a:t>
            </a:r>
            <a:r>
              <a:rPr lang="en-US" sz="1800" b="1" dirty="0">
                <a:solidFill>
                  <a:srgbClr val="C00000"/>
                </a:solidFill>
              </a:rPr>
              <a:t>does not want </a:t>
            </a:r>
            <a:r>
              <a:rPr lang="en-US" sz="1800" b="1" dirty="0"/>
              <a:t>to keep a </a:t>
            </a:r>
            <a:r>
              <a:rPr lang="en-US" sz="1800" b="1" dirty="0">
                <a:solidFill>
                  <a:srgbClr val="C00000"/>
                </a:solidFill>
              </a:rPr>
              <a:t>separate Ops team</a:t>
            </a:r>
            <a:r>
              <a:rPr lang="en-US" sz="1800" b="1" dirty="0"/>
              <a:t>, so </a:t>
            </a:r>
            <a:r>
              <a:rPr lang="en-US" sz="1800" b="1" dirty="0">
                <a:solidFill>
                  <a:srgbClr val="C00000"/>
                </a:solidFill>
              </a:rPr>
              <a:t>development</a:t>
            </a:r>
            <a:r>
              <a:rPr lang="en-US" sz="1800" b="1" dirty="0"/>
              <a:t> teams </a:t>
            </a:r>
            <a:r>
              <a:rPr lang="en-US" sz="1800" b="1" dirty="0">
                <a:solidFill>
                  <a:srgbClr val="C00000"/>
                </a:solidFill>
              </a:rPr>
              <a:t>take</a:t>
            </a:r>
            <a:r>
              <a:rPr lang="en-US" sz="1800" b="1" dirty="0"/>
              <a:t> responsibility for </a:t>
            </a:r>
            <a:r>
              <a:rPr lang="en-US" sz="1800" b="1" dirty="0">
                <a:solidFill>
                  <a:srgbClr val="C00000"/>
                </a:solidFill>
              </a:rPr>
              <a:t>infrastructure</a:t>
            </a:r>
            <a:r>
              <a:rPr lang="en-US" sz="1800" b="1" dirty="0"/>
              <a:t>, managing </a:t>
            </a:r>
            <a:r>
              <a:rPr lang="en-US" sz="1800" b="1" dirty="0">
                <a:solidFill>
                  <a:srgbClr val="C00000"/>
                </a:solidFill>
              </a:rPr>
              <a:t>environments</a:t>
            </a:r>
            <a:r>
              <a:rPr lang="en-US" sz="1800" b="1" dirty="0"/>
              <a:t>, </a:t>
            </a:r>
            <a:r>
              <a:rPr lang="en-US" sz="1800" b="1" dirty="0">
                <a:solidFill>
                  <a:srgbClr val="C00000"/>
                </a:solidFill>
              </a:rPr>
              <a:t>monitoring</a:t>
            </a:r>
            <a:r>
              <a:rPr lang="en-US" sz="1800" b="1" dirty="0"/>
              <a:t>, etc. </a:t>
            </a:r>
          </a:p>
          <a:p>
            <a:r>
              <a:rPr lang="en-US" sz="1800" b="1" dirty="0"/>
              <a:t>However, doing so in a project or product-driven way means those </a:t>
            </a:r>
            <a:r>
              <a:rPr lang="en-US" sz="1800" b="1" dirty="0">
                <a:solidFill>
                  <a:srgbClr val="C00000"/>
                </a:solidFill>
              </a:rPr>
              <a:t>items are subject </a:t>
            </a:r>
            <a:r>
              <a:rPr lang="en-US" sz="1800" b="1" dirty="0"/>
              <a:t>to </a:t>
            </a:r>
            <a:r>
              <a:rPr lang="en-US" sz="1800" b="1" dirty="0">
                <a:solidFill>
                  <a:srgbClr val="C00000"/>
                </a:solidFill>
              </a:rPr>
              <a:t>resource constraints </a:t>
            </a:r>
            <a:r>
              <a:rPr lang="en-US" sz="1800" b="1" dirty="0"/>
              <a:t>and </a:t>
            </a:r>
            <a:r>
              <a:rPr lang="en-US" sz="1800" b="1" dirty="0">
                <a:solidFill>
                  <a:srgbClr val="C00000"/>
                </a:solidFill>
              </a:rPr>
              <a:t>re-prioritizations</a:t>
            </a:r>
            <a:r>
              <a:rPr lang="en-US" sz="1800" b="1" dirty="0"/>
              <a:t> which lead to subpar approaches and </a:t>
            </a:r>
            <a:r>
              <a:rPr lang="en-US" sz="1800" b="1" dirty="0">
                <a:solidFill>
                  <a:srgbClr val="C00000"/>
                </a:solidFill>
              </a:rPr>
              <a:t>half-baked solutions</a:t>
            </a:r>
            <a:r>
              <a:rPr lang="en-US" sz="1800" b="1" dirty="0"/>
              <a:t>.</a:t>
            </a:r>
            <a:endParaRPr lang="fr-FR" sz="1800" b="1" dirty="0"/>
          </a:p>
        </p:txBody>
      </p:sp>
    </p:spTree>
    <p:extLst>
      <p:ext uri="{BB962C8B-B14F-4D97-AF65-F5344CB8AC3E}">
        <p14:creationId xmlns:p14="http://schemas.microsoft.com/office/powerpoint/2010/main" val="255144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Anti-Type G: </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 and DBA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2290" name="Picture 2" descr="Anti-Type G">
            <a:extLst>
              <a:ext uri="{FF2B5EF4-FFF2-40B4-BE49-F238E27FC236}">
                <a16:creationId xmlns:a16="http://schemas.microsoft.com/office/drawing/2014/main" id="{E6749C57-BF9F-42FB-B94E-DFE66B2D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540" y="158905"/>
            <a:ext cx="4408524" cy="25525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6206327-EE9D-4020-9333-19C440A0D3B3}"/>
              </a:ext>
            </a:extLst>
          </p:cNvPr>
          <p:cNvSpPr/>
          <p:nvPr/>
        </p:nvSpPr>
        <p:spPr>
          <a:xfrm>
            <a:off x="3791805" y="3024554"/>
            <a:ext cx="5099532" cy="3544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This is a form of Anti-Type A (Dev and Ops Silos) which is prominent in medium-to-large companies where multiple legacy systems </a:t>
            </a:r>
            <a:r>
              <a:rPr lang="en-US" sz="1800" b="1" dirty="0">
                <a:solidFill>
                  <a:srgbClr val="C00000"/>
                </a:solidFill>
              </a:rPr>
              <a:t>depend</a:t>
            </a:r>
            <a:r>
              <a:rPr lang="en-US" sz="1800" b="1" dirty="0"/>
              <a:t> on the same</a:t>
            </a:r>
            <a:r>
              <a:rPr lang="en-US" sz="1800" b="1" dirty="0">
                <a:solidFill>
                  <a:srgbClr val="C00000"/>
                </a:solidFill>
              </a:rPr>
              <a:t> core set of data</a:t>
            </a:r>
            <a:r>
              <a:rPr lang="en-US" sz="1800" b="1" dirty="0"/>
              <a:t>. </a:t>
            </a:r>
          </a:p>
          <a:p>
            <a:r>
              <a:rPr lang="en-US" sz="1800" b="1" dirty="0"/>
              <a:t>Because </a:t>
            </a:r>
            <a:r>
              <a:rPr lang="en-US" sz="1800" b="1" dirty="0">
                <a:solidFill>
                  <a:srgbClr val="C00000"/>
                </a:solidFill>
              </a:rPr>
              <a:t>these databases are so vital for the business</a:t>
            </a:r>
            <a:r>
              <a:rPr lang="en-US" sz="1800" b="1" dirty="0"/>
              <a:t>, a dedicated DBA team, often under the Ops umbrella, is responsible for their </a:t>
            </a:r>
            <a:r>
              <a:rPr lang="en-US" sz="1800" b="1" dirty="0">
                <a:solidFill>
                  <a:srgbClr val="C00000"/>
                </a:solidFill>
              </a:rPr>
              <a:t>maintenance</a:t>
            </a:r>
            <a:r>
              <a:rPr lang="en-US" sz="1800" b="1" dirty="0"/>
              <a:t>, </a:t>
            </a:r>
            <a:r>
              <a:rPr lang="en-US" sz="1800" b="1" dirty="0">
                <a:solidFill>
                  <a:srgbClr val="C00000"/>
                </a:solidFill>
              </a:rPr>
              <a:t>performance</a:t>
            </a:r>
            <a:r>
              <a:rPr lang="en-US" sz="1800" b="1" dirty="0"/>
              <a:t> tuning and </a:t>
            </a:r>
            <a:r>
              <a:rPr lang="en-US" sz="1800" b="1" dirty="0">
                <a:solidFill>
                  <a:srgbClr val="C00000"/>
                </a:solidFill>
              </a:rPr>
              <a:t>disaster</a:t>
            </a:r>
            <a:r>
              <a:rPr lang="en-US" sz="1800" b="1" dirty="0"/>
              <a:t> </a:t>
            </a:r>
            <a:r>
              <a:rPr lang="en-US" sz="1800" b="1" dirty="0">
                <a:solidFill>
                  <a:srgbClr val="C00000"/>
                </a:solidFill>
              </a:rPr>
              <a:t>recovery</a:t>
            </a:r>
            <a:r>
              <a:rPr lang="en-US" sz="1800" b="1" dirty="0"/>
              <a:t>. </a:t>
            </a:r>
            <a:endParaRPr lang="fr-FR" sz="1800" b="1" dirty="0"/>
          </a:p>
        </p:txBody>
      </p:sp>
    </p:spTree>
    <p:extLst>
      <p:ext uri="{BB962C8B-B14F-4D97-AF65-F5344CB8AC3E}">
        <p14:creationId xmlns:p14="http://schemas.microsoft.com/office/powerpoint/2010/main" val="328385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1: Dev and Ops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a:extLst>
              <a:ext uri="{FF2B5EF4-FFF2-40B4-BE49-F238E27FC236}">
                <a16:creationId xmlns:a16="http://schemas.microsoft.com/office/drawing/2014/main" id="{9624CEF8-22A2-4B0B-965A-3A18792C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075" y="1919127"/>
            <a:ext cx="5215513" cy="3019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993B46-1A72-4925-B2FE-B0E50D9A18D9}"/>
              </a:ext>
            </a:extLst>
          </p:cNvPr>
          <p:cNvPicPr>
            <a:picLocks noChangeAspect="1"/>
          </p:cNvPicPr>
          <p:nvPr/>
        </p:nvPicPr>
        <p:blipFill>
          <a:blip r:embed="rId4"/>
          <a:stretch>
            <a:fillRect/>
          </a:stretch>
        </p:blipFill>
        <p:spPr>
          <a:xfrm>
            <a:off x="4413739" y="5469697"/>
            <a:ext cx="4730261" cy="795429"/>
          </a:xfrm>
          <a:prstGeom prst="rect">
            <a:avLst/>
          </a:prstGeom>
        </p:spPr>
      </p:pic>
      <p:sp>
        <p:nvSpPr>
          <p:cNvPr id="3" name="Rectangle: Rounded Corners 2">
            <a:extLst>
              <a:ext uri="{FF2B5EF4-FFF2-40B4-BE49-F238E27FC236}">
                <a16:creationId xmlns:a16="http://schemas.microsoft.com/office/drawing/2014/main" id="{B90A0E57-87B6-447A-841A-58E89C9F5348}"/>
              </a:ext>
            </a:extLst>
          </p:cNvPr>
          <p:cNvSpPr/>
          <p:nvPr/>
        </p:nvSpPr>
        <p:spPr>
          <a:xfrm>
            <a:off x="52412" y="1669255"/>
            <a:ext cx="4237893"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This is the ‘promised land’ of DevOps: </a:t>
            </a:r>
          </a:p>
          <a:p>
            <a:endParaRPr lang="en-US" sz="1600" b="1" dirty="0"/>
          </a:p>
          <a:p>
            <a:r>
              <a:rPr lang="en-US" sz="1600" b="1" dirty="0"/>
              <a:t>Smooth collaboration between </a:t>
            </a:r>
            <a:r>
              <a:rPr lang="en-US" sz="1600" b="1" dirty="0">
                <a:solidFill>
                  <a:srgbClr val="FFC000"/>
                </a:solidFill>
              </a:rPr>
              <a:t>Dev teams and Ops teams</a:t>
            </a:r>
            <a:r>
              <a:rPr lang="en-US" sz="1600" b="1" dirty="0"/>
              <a:t>, each specializing where needed, but also </a:t>
            </a:r>
            <a:r>
              <a:rPr lang="en-US" sz="1600" b="1" dirty="0">
                <a:solidFill>
                  <a:srgbClr val="FFC000"/>
                </a:solidFill>
              </a:rPr>
              <a:t>sharing</a:t>
            </a:r>
            <a:r>
              <a:rPr lang="en-US" sz="1600" b="1" dirty="0"/>
              <a:t> where </a:t>
            </a:r>
            <a:r>
              <a:rPr lang="en-US" sz="1600" b="1" dirty="0">
                <a:solidFill>
                  <a:srgbClr val="FFC000"/>
                </a:solidFill>
              </a:rPr>
              <a:t>needed</a:t>
            </a:r>
            <a:r>
              <a:rPr lang="en-US" sz="1600" b="1" dirty="0"/>
              <a:t>. </a:t>
            </a:r>
          </a:p>
          <a:p>
            <a:endParaRPr lang="en-US" sz="1600" b="1" dirty="0"/>
          </a:p>
          <a:p>
            <a:r>
              <a:rPr lang="en-US" sz="1600" b="1" dirty="0"/>
              <a:t>There are likely many separate Dev teams, each </a:t>
            </a:r>
            <a:r>
              <a:rPr lang="en-US" sz="1600" b="1" dirty="0">
                <a:solidFill>
                  <a:srgbClr val="FFC000"/>
                </a:solidFill>
              </a:rPr>
              <a:t>working on a separate </a:t>
            </a:r>
            <a:r>
              <a:rPr lang="en-US" sz="1600" b="1" dirty="0"/>
              <a:t>or semi-separate </a:t>
            </a:r>
            <a:r>
              <a:rPr lang="en-US" sz="1600" b="1" dirty="0">
                <a:solidFill>
                  <a:srgbClr val="FFC000"/>
                </a:solidFill>
              </a:rPr>
              <a:t>product</a:t>
            </a:r>
            <a:r>
              <a:rPr lang="en-US" sz="1600" b="1" dirty="0"/>
              <a:t> stack.</a:t>
            </a:r>
            <a:endParaRPr lang="fr-FR" sz="1600" b="1" dirty="0"/>
          </a:p>
        </p:txBody>
      </p:sp>
    </p:spTree>
    <p:extLst>
      <p:ext uri="{BB962C8B-B14F-4D97-AF65-F5344CB8AC3E}">
        <p14:creationId xmlns:p14="http://schemas.microsoft.com/office/powerpoint/2010/main" val="19037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51674"/>
            <a:ext cx="8661654"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284982" y="800314"/>
            <a:ext cx="5232654" cy="914400"/>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2600" b="1" kern="1200" dirty="0">
                <a:solidFill>
                  <a:schemeClr val="bg1"/>
                </a:solidFill>
                <a:latin typeface="+mj-lt"/>
                <a:ea typeface="+mj-ea"/>
                <a:cs typeface="+mj-cs"/>
              </a:rPr>
              <a:t>From ‘The DevOps Handbook’</a:t>
            </a:r>
            <a:br>
              <a:rPr lang="en-US" sz="2600" b="1" kern="1200" dirty="0">
                <a:solidFill>
                  <a:schemeClr val="bg1"/>
                </a:solidFill>
                <a:latin typeface="+mj-lt"/>
                <a:ea typeface="+mj-ea"/>
                <a:cs typeface="+mj-cs"/>
              </a:rPr>
            </a:br>
            <a:endParaRPr lang="en-US" sz="2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lvl="0" algn="ctr">
              <a:lnSpc>
                <a:spcPct val="90000"/>
              </a:lnSpc>
              <a:spcBef>
                <a:spcPts val="1000"/>
              </a:spcBef>
              <a:buClr>
                <a:srgbClr val="898989"/>
              </a:buClr>
              <a:buSzPts val="900"/>
            </a:pPr>
            <a:r>
              <a:rPr lang="en-US" sz="3200" b="1" kern="1200" dirty="0">
                <a:solidFill>
                  <a:schemeClr val="bg1"/>
                </a:solidFill>
              </a:rPr>
              <a:t>DevOps Practices</a:t>
            </a:r>
            <a:endParaRPr lang="en-US" sz="2800" kern="1200" dirty="0">
              <a:solidFill>
                <a:schemeClr val="bg2"/>
              </a:solidFill>
              <a:latin typeface="+mn-lt"/>
              <a:ea typeface="+mn-ea"/>
              <a:cs typeface="+mn-cs"/>
            </a:endParaRPr>
          </a:p>
        </p:txBody>
      </p:sp>
      <p:cxnSp>
        <p:nvCxnSpPr>
          <p:cNvPr id="348" name="Straight Connector 95">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A27CB17-F7C0-488C-944D-60E503A9DEE3}"/>
              </a:ext>
            </a:extLst>
          </p:cNvPr>
          <p:cNvPicPr>
            <a:picLocks noChangeAspect="1"/>
          </p:cNvPicPr>
          <p:nvPr/>
        </p:nvPicPr>
        <p:blipFill>
          <a:blip r:embed="rId3"/>
          <a:stretch>
            <a:fillRect/>
          </a:stretch>
        </p:blipFill>
        <p:spPr>
          <a:xfrm>
            <a:off x="758813" y="1988023"/>
            <a:ext cx="7626373" cy="4842748"/>
          </a:xfrm>
          <a:prstGeom prst="rect">
            <a:avLst/>
          </a:prstGeom>
        </p:spPr>
      </p:pic>
    </p:spTree>
    <p:extLst>
      <p:ext uri="{BB962C8B-B14F-4D97-AF65-F5344CB8AC3E}">
        <p14:creationId xmlns:p14="http://schemas.microsoft.com/office/powerpoint/2010/main" val="2324820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2: Fully Shared Ops Responsibilities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050" name="Picture 2">
            <a:extLst>
              <a:ext uri="{FF2B5EF4-FFF2-40B4-BE49-F238E27FC236}">
                <a16:creationId xmlns:a16="http://schemas.microsoft.com/office/drawing/2014/main" id="{F90BBF5F-4AFC-4599-AF20-547C365A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418" y="1714714"/>
            <a:ext cx="5636831" cy="32636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3B8EC8C-41EC-4C28-9601-F571B77BCDC7}"/>
              </a:ext>
            </a:extLst>
          </p:cNvPr>
          <p:cNvPicPr>
            <a:picLocks noChangeAspect="1"/>
          </p:cNvPicPr>
          <p:nvPr/>
        </p:nvPicPr>
        <p:blipFill>
          <a:blip r:embed="rId4"/>
          <a:stretch>
            <a:fillRect/>
          </a:stretch>
        </p:blipFill>
        <p:spPr>
          <a:xfrm>
            <a:off x="4572000" y="5677537"/>
            <a:ext cx="4572000" cy="843010"/>
          </a:xfrm>
          <a:prstGeom prst="rect">
            <a:avLst/>
          </a:prstGeom>
        </p:spPr>
      </p:pic>
      <p:sp>
        <p:nvSpPr>
          <p:cNvPr id="34" name="Rectangle: Rounded Corners 33">
            <a:extLst>
              <a:ext uri="{FF2B5EF4-FFF2-40B4-BE49-F238E27FC236}">
                <a16:creationId xmlns:a16="http://schemas.microsoft.com/office/drawing/2014/main" id="{6AD6D0FB-5C9B-4A2F-9943-104E27A351C7}"/>
              </a:ext>
            </a:extLst>
          </p:cNvPr>
          <p:cNvSpPr/>
          <p:nvPr/>
        </p:nvSpPr>
        <p:spPr>
          <a:xfrm>
            <a:off x="175845" y="1714714"/>
            <a:ext cx="4396155"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There is so little separation between Dev and Ops that all people are </a:t>
            </a:r>
            <a:r>
              <a:rPr lang="en-US" sz="1800" b="1" dirty="0">
                <a:solidFill>
                  <a:srgbClr val="FFC000"/>
                </a:solidFill>
              </a:rPr>
              <a:t>highly focused on a shared purpose</a:t>
            </a:r>
            <a:r>
              <a:rPr lang="en-US" sz="1800" b="1" dirty="0"/>
              <a:t>.</a:t>
            </a:r>
          </a:p>
          <a:p>
            <a:endParaRPr lang="en-US" sz="1800" b="1" dirty="0"/>
          </a:p>
          <a:p>
            <a:r>
              <a:rPr lang="en-US" sz="1800" b="1" dirty="0"/>
              <a:t>It’s probably </a:t>
            </a:r>
            <a:r>
              <a:rPr lang="en-US" sz="1800" b="1" dirty="0">
                <a:solidFill>
                  <a:srgbClr val="FFC000"/>
                </a:solidFill>
              </a:rPr>
              <a:t>not hugely </a:t>
            </a:r>
            <a:r>
              <a:rPr lang="en-US" sz="1800" b="1" dirty="0"/>
              <a:t>applicable </a:t>
            </a:r>
            <a:r>
              <a:rPr lang="en-US" sz="1800" b="1" dirty="0">
                <a:solidFill>
                  <a:srgbClr val="FFC000"/>
                </a:solidFill>
              </a:rPr>
              <a:t>outside a narrow product focus</a:t>
            </a:r>
            <a:r>
              <a:rPr lang="en-US" sz="1800" b="1" dirty="0"/>
              <a:t>, because the </a:t>
            </a:r>
            <a:r>
              <a:rPr lang="en-US" sz="1800" b="1" dirty="0">
                <a:solidFill>
                  <a:srgbClr val="FFC000"/>
                </a:solidFill>
              </a:rPr>
              <a:t>budgetary</a:t>
            </a:r>
            <a:r>
              <a:rPr lang="en-US" sz="1800" b="1" dirty="0"/>
              <a:t> constraints and </a:t>
            </a:r>
            <a:r>
              <a:rPr lang="en-US" sz="1800" b="1" dirty="0">
                <a:solidFill>
                  <a:srgbClr val="FFC000"/>
                </a:solidFill>
              </a:rPr>
              <a:t>context-switching</a:t>
            </a:r>
            <a:r>
              <a:rPr lang="en-US" sz="1800" b="1" dirty="0"/>
              <a:t> typically present in an organization with </a:t>
            </a:r>
            <a:r>
              <a:rPr lang="en-US" sz="1800" b="1" dirty="0">
                <a:solidFill>
                  <a:srgbClr val="FFC000"/>
                </a:solidFill>
              </a:rPr>
              <a:t>multiple</a:t>
            </a:r>
            <a:r>
              <a:rPr lang="en-US" sz="1800" b="1" dirty="0"/>
              <a:t> </a:t>
            </a:r>
            <a:r>
              <a:rPr lang="en-US" sz="1800" b="1" dirty="0">
                <a:solidFill>
                  <a:srgbClr val="FFC000"/>
                </a:solidFill>
              </a:rPr>
              <a:t>product streams </a:t>
            </a:r>
            <a:r>
              <a:rPr lang="en-US" sz="1800" b="1" dirty="0"/>
              <a:t>will probably force Dev and Ops further apart (say, back to a Type 1 model). </a:t>
            </a:r>
            <a:endParaRPr lang="fr-FR" sz="1800" b="1" dirty="0"/>
          </a:p>
        </p:txBody>
      </p:sp>
    </p:spTree>
    <p:extLst>
      <p:ext uri="{BB962C8B-B14F-4D97-AF65-F5344CB8AC3E}">
        <p14:creationId xmlns:p14="http://schemas.microsoft.com/office/powerpoint/2010/main" val="259575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b="1" kern="1200" dirty="0">
                <a:solidFill>
                  <a:schemeClr val="bg1"/>
                </a:solidFill>
                <a:latin typeface="+mj-lt"/>
                <a:ea typeface="+mj-ea"/>
                <a:cs typeface="+mj-cs"/>
              </a:rPr>
              <a:t>Type 3: Ops as Infrastructure-as-a-Service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074" name="Picture 2">
            <a:extLst>
              <a:ext uri="{FF2B5EF4-FFF2-40B4-BE49-F238E27FC236}">
                <a16:creationId xmlns:a16="http://schemas.microsoft.com/office/drawing/2014/main" id="{39F0C48B-480F-4A17-B062-860154BF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700" y="1641808"/>
            <a:ext cx="4658277" cy="26971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17FB04-F840-4341-8971-EBE091FC67CD}"/>
              </a:ext>
            </a:extLst>
          </p:cNvPr>
          <p:cNvPicPr>
            <a:picLocks noChangeAspect="1"/>
          </p:cNvPicPr>
          <p:nvPr/>
        </p:nvPicPr>
        <p:blipFill>
          <a:blip r:embed="rId4"/>
          <a:stretch>
            <a:fillRect/>
          </a:stretch>
        </p:blipFill>
        <p:spPr>
          <a:xfrm>
            <a:off x="4572000" y="5472729"/>
            <a:ext cx="4572000" cy="1006884"/>
          </a:xfrm>
          <a:prstGeom prst="rect">
            <a:avLst/>
          </a:prstGeom>
        </p:spPr>
      </p:pic>
      <p:sp>
        <p:nvSpPr>
          <p:cNvPr id="8" name="Rectangle: Rounded Corners 7">
            <a:extLst>
              <a:ext uri="{FF2B5EF4-FFF2-40B4-BE49-F238E27FC236}">
                <a16:creationId xmlns:a16="http://schemas.microsoft.com/office/drawing/2014/main" id="{E5066306-ACC9-4E18-9585-AA8105A5614A}"/>
              </a:ext>
            </a:extLst>
          </p:cNvPr>
          <p:cNvSpPr/>
          <p:nvPr/>
        </p:nvSpPr>
        <p:spPr>
          <a:xfrm>
            <a:off x="79023" y="1607138"/>
            <a:ext cx="4492977" cy="506805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For organizations with a traditional IT Operations department which cannot change rapidly [enough], and for organizations who run all their applications in the public cloud, it probably helps to treat Operations as a team who simply provides the elastic infrastructure on which applications are deployed and run; the </a:t>
            </a:r>
            <a:r>
              <a:rPr lang="en-US" b="1" dirty="0">
                <a:solidFill>
                  <a:srgbClr val="FFFF00"/>
                </a:solidFill>
              </a:rPr>
              <a:t>internal Ops team</a:t>
            </a:r>
            <a:r>
              <a:rPr lang="en-US" b="1" dirty="0"/>
              <a:t> is thus directly equivalent to </a:t>
            </a:r>
            <a:r>
              <a:rPr lang="en-US" b="1" dirty="0">
                <a:solidFill>
                  <a:srgbClr val="FFFF00"/>
                </a:solidFill>
              </a:rPr>
              <a:t>Infrastructure-as-a-Service</a:t>
            </a:r>
            <a:r>
              <a:rPr lang="en-US" b="1" dirty="0"/>
              <a:t>.</a:t>
            </a:r>
          </a:p>
          <a:p>
            <a:pPr lvl="0"/>
            <a:endParaRPr lang="en-US" b="1" dirty="0"/>
          </a:p>
          <a:p>
            <a:r>
              <a:rPr lang="en-US" b="1" dirty="0">
                <a:solidFill>
                  <a:srgbClr val="FFC000"/>
                </a:solidFill>
              </a:rPr>
              <a:t>A team </a:t>
            </a:r>
            <a:r>
              <a:rPr lang="en-US" b="1" dirty="0"/>
              <a:t>(perhaps a virtual team) within Dev then acts as </a:t>
            </a:r>
            <a:r>
              <a:rPr lang="en-US" b="1" dirty="0">
                <a:solidFill>
                  <a:srgbClr val="FFFF00"/>
                </a:solidFill>
              </a:rPr>
              <a:t>a source of expertise </a:t>
            </a:r>
            <a:r>
              <a:rPr lang="en-US" b="1" dirty="0"/>
              <a:t>about </a:t>
            </a:r>
            <a:r>
              <a:rPr lang="en-US" b="1" dirty="0">
                <a:solidFill>
                  <a:srgbClr val="FFFF00"/>
                </a:solidFill>
              </a:rPr>
              <a:t>operational features</a:t>
            </a:r>
            <a:r>
              <a:rPr lang="en-US" b="1" dirty="0"/>
              <a:t>, </a:t>
            </a:r>
            <a:r>
              <a:rPr lang="en-US" b="1" dirty="0">
                <a:solidFill>
                  <a:srgbClr val="FFFF00"/>
                </a:solidFill>
              </a:rPr>
              <a:t>metrics</a:t>
            </a:r>
            <a:r>
              <a:rPr lang="en-US" b="1" dirty="0"/>
              <a:t>, </a:t>
            </a:r>
            <a:r>
              <a:rPr lang="en-US" b="1" dirty="0">
                <a:solidFill>
                  <a:srgbClr val="FFFF00"/>
                </a:solidFill>
              </a:rPr>
              <a:t>monitoring</a:t>
            </a:r>
            <a:r>
              <a:rPr lang="en-US" b="1" dirty="0"/>
              <a:t>, </a:t>
            </a:r>
            <a:r>
              <a:rPr lang="en-US" b="1" dirty="0">
                <a:solidFill>
                  <a:srgbClr val="FFFF00"/>
                </a:solidFill>
              </a:rPr>
              <a:t>server provisioning</a:t>
            </a:r>
            <a:r>
              <a:rPr lang="en-US" b="1" dirty="0"/>
              <a:t>, etc., and probably does most of the communication with the </a:t>
            </a:r>
            <a:r>
              <a:rPr lang="en-US" b="1" dirty="0">
                <a:solidFill>
                  <a:srgbClr val="FFFF00"/>
                </a:solidFill>
              </a:rPr>
              <a:t>IaaS</a:t>
            </a:r>
            <a:r>
              <a:rPr lang="en-US" b="1" dirty="0"/>
              <a:t> </a:t>
            </a:r>
            <a:r>
              <a:rPr lang="en-US" b="1" dirty="0">
                <a:solidFill>
                  <a:srgbClr val="FFFF00"/>
                </a:solidFill>
              </a:rPr>
              <a:t>team</a:t>
            </a:r>
            <a:r>
              <a:rPr lang="en-US" b="1" dirty="0"/>
              <a:t>. This team is </a:t>
            </a:r>
            <a:r>
              <a:rPr lang="en-US" b="1" dirty="0">
                <a:solidFill>
                  <a:srgbClr val="FFFF00"/>
                </a:solidFill>
              </a:rPr>
              <a:t>still</a:t>
            </a:r>
            <a:r>
              <a:rPr lang="en-US" b="1" dirty="0"/>
              <a:t> a </a:t>
            </a:r>
            <a:r>
              <a:rPr lang="en-US" b="1" dirty="0">
                <a:solidFill>
                  <a:srgbClr val="FFFF00"/>
                </a:solidFill>
              </a:rPr>
              <a:t>Dev team</a:t>
            </a:r>
            <a:r>
              <a:rPr lang="en-US" b="1" dirty="0"/>
              <a:t>, however, following standard practices like </a:t>
            </a:r>
            <a:r>
              <a:rPr lang="en-US" b="1" dirty="0">
                <a:solidFill>
                  <a:srgbClr val="FFFF00"/>
                </a:solidFill>
              </a:rPr>
              <a:t>TDD</a:t>
            </a:r>
            <a:r>
              <a:rPr lang="en-US" b="1" dirty="0"/>
              <a:t>, </a:t>
            </a:r>
            <a:r>
              <a:rPr lang="en-US" b="1" dirty="0">
                <a:solidFill>
                  <a:srgbClr val="FFFF00"/>
                </a:solidFill>
              </a:rPr>
              <a:t>CI</a:t>
            </a:r>
            <a:r>
              <a:rPr lang="en-US" b="1" dirty="0"/>
              <a:t>, </a:t>
            </a:r>
            <a:r>
              <a:rPr lang="en-US" b="1" dirty="0">
                <a:solidFill>
                  <a:srgbClr val="FFFF00"/>
                </a:solidFill>
              </a:rPr>
              <a:t>iterative development</a:t>
            </a:r>
            <a:r>
              <a:rPr lang="en-US" b="1" dirty="0"/>
              <a:t>, coaching, etc.</a:t>
            </a:r>
          </a:p>
        </p:txBody>
      </p:sp>
    </p:spTree>
    <p:extLst>
      <p:ext uri="{BB962C8B-B14F-4D97-AF65-F5344CB8AC3E}">
        <p14:creationId xmlns:p14="http://schemas.microsoft.com/office/powerpoint/2010/main" val="39825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4: DevOps as an External Service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5122" name="Picture 2">
            <a:extLst>
              <a:ext uri="{FF2B5EF4-FFF2-40B4-BE49-F238E27FC236}">
                <a16:creationId xmlns:a16="http://schemas.microsoft.com/office/drawing/2014/main" id="{36A95311-C073-45E2-938E-5D87A0D32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94" y="1899949"/>
            <a:ext cx="5495750" cy="3226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0ED21A-3236-4AAA-B709-C5420E079372}"/>
              </a:ext>
            </a:extLst>
          </p:cNvPr>
          <p:cNvPicPr>
            <a:picLocks noChangeAspect="1"/>
          </p:cNvPicPr>
          <p:nvPr/>
        </p:nvPicPr>
        <p:blipFill>
          <a:blip r:embed="rId4"/>
          <a:stretch>
            <a:fillRect/>
          </a:stretch>
        </p:blipFill>
        <p:spPr>
          <a:xfrm>
            <a:off x="4185138" y="5458034"/>
            <a:ext cx="4958862" cy="795669"/>
          </a:xfrm>
          <a:prstGeom prst="rect">
            <a:avLst/>
          </a:prstGeom>
        </p:spPr>
      </p:pic>
      <p:sp>
        <p:nvSpPr>
          <p:cNvPr id="9" name="Rectangle: Rounded Corners 8">
            <a:extLst>
              <a:ext uri="{FF2B5EF4-FFF2-40B4-BE49-F238E27FC236}">
                <a16:creationId xmlns:a16="http://schemas.microsoft.com/office/drawing/2014/main" id="{240533AC-3177-4C5B-A703-5C77E32EB6F6}"/>
              </a:ext>
            </a:extLst>
          </p:cNvPr>
          <p:cNvSpPr/>
          <p:nvPr/>
        </p:nvSpPr>
        <p:spPr>
          <a:xfrm>
            <a:off x="175846" y="1652954"/>
            <a:ext cx="3868616"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Some organizations, particularly smaller ones, </a:t>
            </a:r>
            <a:r>
              <a:rPr lang="en-US" sz="1600" b="1" dirty="0">
                <a:solidFill>
                  <a:srgbClr val="FFFF00"/>
                </a:solidFill>
              </a:rPr>
              <a:t>might not have </a:t>
            </a:r>
            <a:r>
              <a:rPr lang="en-US" sz="1600" b="1" dirty="0"/>
              <a:t>the </a:t>
            </a:r>
            <a:r>
              <a:rPr lang="en-US" sz="1600" b="1" dirty="0">
                <a:solidFill>
                  <a:srgbClr val="FFFF00"/>
                </a:solidFill>
              </a:rPr>
              <a:t>finances</a:t>
            </a:r>
            <a:r>
              <a:rPr lang="en-US" sz="1600" b="1" dirty="0"/>
              <a:t>, </a:t>
            </a:r>
            <a:r>
              <a:rPr lang="en-US" sz="1600" b="1" dirty="0">
                <a:solidFill>
                  <a:srgbClr val="FFFF00"/>
                </a:solidFill>
              </a:rPr>
              <a:t>experience</a:t>
            </a:r>
            <a:r>
              <a:rPr lang="en-US" sz="1600" b="1" dirty="0"/>
              <a:t>, or </a:t>
            </a:r>
            <a:r>
              <a:rPr lang="en-US" sz="1600" b="1" dirty="0">
                <a:solidFill>
                  <a:srgbClr val="FFFF00"/>
                </a:solidFill>
              </a:rPr>
              <a:t>staff</a:t>
            </a:r>
            <a:r>
              <a:rPr lang="en-US" sz="1600" b="1" dirty="0"/>
              <a:t> to take a </a:t>
            </a:r>
            <a:r>
              <a:rPr lang="en-US" sz="1600" b="1" dirty="0">
                <a:solidFill>
                  <a:srgbClr val="FFFF00"/>
                </a:solidFill>
              </a:rPr>
              <a:t>lead</a:t>
            </a:r>
            <a:r>
              <a:rPr lang="en-US" sz="1600" b="1" dirty="0"/>
              <a:t> on the </a:t>
            </a:r>
            <a:r>
              <a:rPr lang="en-US" sz="1600" b="1" dirty="0">
                <a:solidFill>
                  <a:srgbClr val="FFFF00"/>
                </a:solidFill>
              </a:rPr>
              <a:t>operational</a:t>
            </a:r>
            <a:r>
              <a:rPr lang="en-US" sz="1600" b="1" dirty="0"/>
              <a:t> aspects of the </a:t>
            </a:r>
            <a:r>
              <a:rPr lang="en-US" sz="1600" b="1" dirty="0">
                <a:solidFill>
                  <a:srgbClr val="FFFF00"/>
                </a:solidFill>
              </a:rPr>
              <a:t>software</a:t>
            </a:r>
            <a:r>
              <a:rPr lang="en-US" sz="1600" b="1" dirty="0"/>
              <a:t> they produce. </a:t>
            </a:r>
          </a:p>
          <a:p>
            <a:endParaRPr lang="en-US" sz="1600" b="1" dirty="0"/>
          </a:p>
          <a:p>
            <a:r>
              <a:rPr lang="en-US" sz="1600" b="1" dirty="0"/>
              <a:t>The Dev team might then reach out to </a:t>
            </a:r>
            <a:r>
              <a:rPr lang="en-US" sz="1600" b="1" dirty="0">
                <a:solidFill>
                  <a:srgbClr val="FFFF00"/>
                </a:solidFill>
              </a:rPr>
              <a:t>a service provider </a:t>
            </a:r>
            <a:r>
              <a:rPr lang="en-US" sz="1600" b="1" dirty="0"/>
              <a:t>like Rackspace to help them </a:t>
            </a:r>
            <a:r>
              <a:rPr lang="en-US" sz="1600" b="1" dirty="0">
                <a:solidFill>
                  <a:srgbClr val="FFFF00"/>
                </a:solidFill>
              </a:rPr>
              <a:t>build test environments</a:t>
            </a:r>
            <a:r>
              <a:rPr lang="en-US" sz="1600" b="1" dirty="0"/>
              <a:t> and </a:t>
            </a:r>
            <a:r>
              <a:rPr lang="en-US" sz="1600" b="1" dirty="0">
                <a:solidFill>
                  <a:srgbClr val="FFFF00"/>
                </a:solidFill>
              </a:rPr>
              <a:t>automate</a:t>
            </a:r>
            <a:r>
              <a:rPr lang="en-US" sz="1600" b="1" dirty="0"/>
              <a:t> their infrastructure and </a:t>
            </a:r>
            <a:r>
              <a:rPr lang="en-US" sz="1600" b="1" dirty="0">
                <a:solidFill>
                  <a:srgbClr val="FFFF00"/>
                </a:solidFill>
              </a:rPr>
              <a:t>monitoring</a:t>
            </a:r>
            <a:r>
              <a:rPr lang="en-US" sz="1600" b="1" dirty="0"/>
              <a:t>, and advise them on the kinds of operational features to implement during the software development cycles.</a:t>
            </a:r>
            <a:endParaRPr lang="fr-FR" sz="1600" b="1" dirty="0"/>
          </a:p>
        </p:txBody>
      </p:sp>
    </p:spTree>
    <p:extLst>
      <p:ext uri="{BB962C8B-B14F-4D97-AF65-F5344CB8AC3E}">
        <p14:creationId xmlns:p14="http://schemas.microsoft.com/office/powerpoint/2010/main" val="18133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additive="base">
                                        <p:cTn id="2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5: DevOps Team with an Expiry Date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098" name="Picture 2">
            <a:extLst>
              <a:ext uri="{FF2B5EF4-FFF2-40B4-BE49-F238E27FC236}">
                <a16:creationId xmlns:a16="http://schemas.microsoft.com/office/drawing/2014/main" id="{7B7B60A1-E516-479B-88C2-E188083B2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84" y="1868735"/>
            <a:ext cx="4267370" cy="2470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A44487-7810-42FD-8A2B-3B5DA19F50F8}"/>
              </a:ext>
            </a:extLst>
          </p:cNvPr>
          <p:cNvPicPr>
            <a:picLocks noChangeAspect="1"/>
          </p:cNvPicPr>
          <p:nvPr/>
        </p:nvPicPr>
        <p:blipFill>
          <a:blip r:embed="rId4"/>
          <a:stretch>
            <a:fillRect/>
          </a:stretch>
        </p:blipFill>
        <p:spPr>
          <a:xfrm>
            <a:off x="4876630" y="5619577"/>
            <a:ext cx="4267370" cy="915443"/>
          </a:xfrm>
          <a:prstGeom prst="rect">
            <a:avLst/>
          </a:prstGeom>
        </p:spPr>
      </p:pic>
      <p:sp>
        <p:nvSpPr>
          <p:cNvPr id="7" name="Rectangle: Rounded Corners 6">
            <a:extLst>
              <a:ext uri="{FF2B5EF4-FFF2-40B4-BE49-F238E27FC236}">
                <a16:creationId xmlns:a16="http://schemas.microsoft.com/office/drawing/2014/main" id="{47B1529A-4875-4C53-B1A8-8597BF560824}"/>
              </a:ext>
            </a:extLst>
          </p:cNvPr>
          <p:cNvSpPr/>
          <p:nvPr/>
        </p:nvSpPr>
        <p:spPr>
          <a:xfrm>
            <a:off x="47063" y="1578928"/>
            <a:ext cx="4524938" cy="5250397"/>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The DevOps Team with an Expiry Date looks substantially like Anti-Type B (DevOps Team Silo), but its intent and </a:t>
            </a:r>
            <a:r>
              <a:rPr lang="en-US" sz="1600" b="1" dirty="0">
                <a:solidFill>
                  <a:srgbClr val="FFFF00"/>
                </a:solidFill>
              </a:rPr>
              <a:t>longevity</a:t>
            </a:r>
            <a:r>
              <a:rPr lang="en-US" sz="1600" b="1" dirty="0"/>
              <a:t> are quite </a:t>
            </a:r>
            <a:r>
              <a:rPr lang="en-US" sz="1600" b="1" dirty="0">
                <a:solidFill>
                  <a:srgbClr val="FFFF00"/>
                </a:solidFill>
              </a:rPr>
              <a:t>different</a:t>
            </a:r>
            <a:r>
              <a:rPr lang="en-US" sz="1600" b="1" dirty="0"/>
              <a:t>.</a:t>
            </a:r>
          </a:p>
          <a:p>
            <a:r>
              <a:rPr lang="en-US" sz="1600" b="1" dirty="0"/>
              <a:t> </a:t>
            </a:r>
          </a:p>
          <a:p>
            <a:r>
              <a:rPr lang="en-US" sz="1600" b="1" dirty="0"/>
              <a:t>This </a:t>
            </a:r>
            <a:r>
              <a:rPr lang="en-US" sz="1600" b="1" dirty="0">
                <a:solidFill>
                  <a:srgbClr val="FFFF00"/>
                </a:solidFill>
              </a:rPr>
              <a:t>temporary team </a:t>
            </a:r>
            <a:r>
              <a:rPr lang="en-US" sz="1600" b="1" dirty="0"/>
              <a:t>has a mission to bring </a:t>
            </a:r>
            <a:r>
              <a:rPr lang="en-US" sz="1600" b="1" dirty="0">
                <a:solidFill>
                  <a:srgbClr val="FFFF00"/>
                </a:solidFill>
              </a:rPr>
              <a:t>Dev and Ops closer together</a:t>
            </a:r>
            <a:r>
              <a:rPr lang="en-US" sz="1600" b="1" dirty="0"/>
              <a:t>, ideally towards a Type 1 (Dev and Ops Collaboration) or Type 2 (Fully Shared Ops Responsibilities) model, and </a:t>
            </a:r>
            <a:r>
              <a:rPr lang="en-US" sz="1600" b="1" dirty="0">
                <a:solidFill>
                  <a:srgbClr val="FFFF00"/>
                </a:solidFill>
              </a:rPr>
              <a:t>eventually make itself obsolete</a:t>
            </a:r>
            <a:r>
              <a:rPr lang="en-US" sz="1600" b="1" dirty="0"/>
              <a:t>.</a:t>
            </a:r>
          </a:p>
          <a:p>
            <a:endParaRPr lang="en-US" sz="1600" b="1" dirty="0"/>
          </a:p>
          <a:p>
            <a:r>
              <a:rPr lang="en-US" sz="1600" b="1" dirty="0"/>
              <a:t>The members of the temporary team will ‘</a:t>
            </a:r>
            <a:r>
              <a:rPr lang="en-US" sz="1600" b="1" dirty="0">
                <a:solidFill>
                  <a:srgbClr val="FFFF00"/>
                </a:solidFill>
              </a:rPr>
              <a:t>translate</a:t>
            </a:r>
            <a:r>
              <a:rPr lang="en-US" sz="1600" b="1" dirty="0"/>
              <a:t>’ between Dev-speak and Ops-speak, </a:t>
            </a:r>
            <a:r>
              <a:rPr lang="en-US" sz="1600" b="1" dirty="0">
                <a:solidFill>
                  <a:srgbClr val="FFFF00"/>
                </a:solidFill>
              </a:rPr>
              <a:t>introducing crazy ideas </a:t>
            </a:r>
            <a:r>
              <a:rPr lang="en-US" sz="1600" b="1" dirty="0"/>
              <a:t>like stand-ups and Kanban </a:t>
            </a:r>
            <a:r>
              <a:rPr lang="en-US" sz="1600" b="1" dirty="0">
                <a:solidFill>
                  <a:srgbClr val="FFFF00"/>
                </a:solidFill>
              </a:rPr>
              <a:t>for Ops teams</a:t>
            </a:r>
            <a:r>
              <a:rPr lang="en-US" sz="1600" b="1" dirty="0"/>
              <a:t>, and thinking about </a:t>
            </a:r>
            <a:r>
              <a:rPr lang="en-US" sz="1600" b="1" dirty="0">
                <a:solidFill>
                  <a:srgbClr val="FFFF00"/>
                </a:solidFill>
              </a:rPr>
              <a:t>dirty details </a:t>
            </a:r>
            <a:r>
              <a:rPr lang="en-US" sz="1600" b="1" dirty="0"/>
              <a:t>like </a:t>
            </a:r>
            <a:r>
              <a:rPr lang="en-US" sz="1600" b="1" dirty="0">
                <a:solidFill>
                  <a:srgbClr val="FFFF00"/>
                </a:solidFill>
              </a:rPr>
              <a:t>load-balancers, management NICs, and SSL offloading </a:t>
            </a:r>
            <a:r>
              <a:rPr lang="en-US" sz="1600" b="1" dirty="0"/>
              <a:t>for </a:t>
            </a:r>
            <a:r>
              <a:rPr lang="en-US" sz="1600" b="1" dirty="0">
                <a:solidFill>
                  <a:srgbClr val="FFFF00"/>
                </a:solidFill>
              </a:rPr>
              <a:t>Dev</a:t>
            </a:r>
            <a:r>
              <a:rPr lang="en-US" sz="1600" b="1" dirty="0"/>
              <a:t> teams. </a:t>
            </a:r>
            <a:endParaRPr lang="en-US" sz="1800" b="1" dirty="0"/>
          </a:p>
        </p:txBody>
      </p:sp>
    </p:spTree>
    <p:extLst>
      <p:ext uri="{BB962C8B-B14F-4D97-AF65-F5344CB8AC3E}">
        <p14:creationId xmlns:p14="http://schemas.microsoft.com/office/powerpoint/2010/main" val="11401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6: DevOps Advocacy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CEA45FC6-33A3-488C-9589-F6168A7FFAFF}"/>
              </a:ext>
            </a:extLst>
          </p:cNvPr>
          <p:cNvPicPr>
            <a:picLocks noChangeAspect="1"/>
          </p:cNvPicPr>
          <p:nvPr/>
        </p:nvPicPr>
        <p:blipFill>
          <a:blip r:embed="rId3"/>
          <a:stretch>
            <a:fillRect/>
          </a:stretch>
        </p:blipFill>
        <p:spPr>
          <a:xfrm>
            <a:off x="4334086" y="5564226"/>
            <a:ext cx="4827804" cy="982313"/>
          </a:xfrm>
          <a:prstGeom prst="rect">
            <a:avLst/>
          </a:prstGeom>
        </p:spPr>
      </p:pic>
      <p:pic>
        <p:nvPicPr>
          <p:cNvPr id="7170" name="Picture 2">
            <a:extLst>
              <a:ext uri="{FF2B5EF4-FFF2-40B4-BE49-F238E27FC236}">
                <a16:creationId xmlns:a16="http://schemas.microsoft.com/office/drawing/2014/main" id="{20841C0E-F1FF-436C-BAE2-C59EED9D9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650" y="1578928"/>
            <a:ext cx="4952677" cy="28675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23AEDFE0-BBED-4322-9C83-3B83893AFD0B}"/>
              </a:ext>
            </a:extLst>
          </p:cNvPr>
          <p:cNvSpPr/>
          <p:nvPr/>
        </p:nvSpPr>
        <p:spPr>
          <a:xfrm>
            <a:off x="95888" y="1509513"/>
            <a:ext cx="4175762" cy="525868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Within organizations that have a </a:t>
            </a:r>
            <a:r>
              <a:rPr lang="en-US" sz="1600" b="1" dirty="0">
                <a:solidFill>
                  <a:srgbClr val="FFFF00"/>
                </a:solidFill>
              </a:rPr>
              <a:t>large gap between Dev and Ops </a:t>
            </a:r>
            <a:r>
              <a:rPr lang="en-US" sz="1600" b="1" dirty="0"/>
              <a:t>(or the tendency towards a large gap), it can be effective to have a </a:t>
            </a:r>
            <a:r>
              <a:rPr lang="en-US" sz="1600" b="1" dirty="0">
                <a:solidFill>
                  <a:srgbClr val="FFFF00"/>
                </a:solidFill>
              </a:rPr>
              <a:t>'facilitating</a:t>
            </a:r>
            <a:r>
              <a:rPr lang="en-US" sz="1600" b="1" dirty="0"/>
              <a:t>' DevOps team that keeps the Dev and Ops sides talking.</a:t>
            </a:r>
          </a:p>
          <a:p>
            <a:endParaRPr lang="en-US" sz="1600" b="1" dirty="0"/>
          </a:p>
          <a:p>
            <a:r>
              <a:rPr lang="en-US" sz="1600" b="1" dirty="0"/>
              <a:t>This is a version of Type 5 (DevOps Team with an Expiry Date) but where the DevOps team exists </a:t>
            </a:r>
            <a:r>
              <a:rPr lang="en-US" sz="1600" b="1" dirty="0">
                <a:solidFill>
                  <a:srgbClr val="FFFF00"/>
                </a:solidFill>
              </a:rPr>
              <a:t>on an ongoing basis </a:t>
            </a:r>
            <a:r>
              <a:rPr lang="en-US" sz="1600" b="1" dirty="0"/>
              <a:t>with the specific remit of facilitating collaboration and cooperation between Dev and Ops teams. </a:t>
            </a:r>
          </a:p>
          <a:p>
            <a:endParaRPr lang="en-US" sz="1600" b="1" dirty="0"/>
          </a:p>
          <a:p>
            <a:r>
              <a:rPr lang="en-US" sz="1600" b="1" dirty="0"/>
              <a:t>Members of this team are sometimes called </a:t>
            </a:r>
            <a:r>
              <a:rPr lang="en-US" sz="1600" b="1" dirty="0">
                <a:solidFill>
                  <a:srgbClr val="FFFF00"/>
                </a:solidFill>
              </a:rPr>
              <a:t>'DevOps Advocates', </a:t>
            </a:r>
            <a:r>
              <a:rPr lang="en-US" sz="1600" b="1" dirty="0"/>
              <a:t>because they help to </a:t>
            </a:r>
            <a:r>
              <a:rPr lang="en-US" sz="1600" b="1" dirty="0">
                <a:solidFill>
                  <a:srgbClr val="FFFF00"/>
                </a:solidFill>
              </a:rPr>
              <a:t>spread awareness </a:t>
            </a:r>
            <a:r>
              <a:rPr lang="en-US" sz="1600" b="1" dirty="0"/>
              <a:t>of DevOps practices.</a:t>
            </a:r>
            <a:endParaRPr lang="fr-FR" sz="1600" b="1" dirty="0"/>
          </a:p>
        </p:txBody>
      </p:sp>
    </p:spTree>
    <p:extLst>
      <p:ext uri="{BB962C8B-B14F-4D97-AF65-F5344CB8AC3E}">
        <p14:creationId xmlns:p14="http://schemas.microsoft.com/office/powerpoint/2010/main" val="19791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7: SRE Team (Google Model)</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6146" name="Picture 2">
            <a:extLst>
              <a:ext uri="{FF2B5EF4-FFF2-40B4-BE49-F238E27FC236}">
                <a16:creationId xmlns:a16="http://schemas.microsoft.com/office/drawing/2014/main" id="{15AD67FA-EF42-44D5-85BB-A92E72739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586" y="1714714"/>
            <a:ext cx="4993414" cy="28911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9F66DD-8807-4FF4-B8DE-5BF8779F1276}"/>
              </a:ext>
            </a:extLst>
          </p:cNvPr>
          <p:cNvPicPr>
            <a:picLocks noChangeAspect="1"/>
          </p:cNvPicPr>
          <p:nvPr/>
        </p:nvPicPr>
        <p:blipFill>
          <a:blip r:embed="rId4"/>
          <a:stretch>
            <a:fillRect/>
          </a:stretch>
        </p:blipFill>
        <p:spPr>
          <a:xfrm>
            <a:off x="4150586" y="5600525"/>
            <a:ext cx="4993414" cy="1068283"/>
          </a:xfrm>
          <a:prstGeom prst="rect">
            <a:avLst/>
          </a:prstGeom>
        </p:spPr>
      </p:pic>
      <p:sp>
        <p:nvSpPr>
          <p:cNvPr id="7" name="Rectangle: Rounded Corners 6">
            <a:extLst>
              <a:ext uri="{FF2B5EF4-FFF2-40B4-BE49-F238E27FC236}">
                <a16:creationId xmlns:a16="http://schemas.microsoft.com/office/drawing/2014/main" id="{EA90F1B3-7A51-423B-8C0C-1EDDCE67425B}"/>
              </a:ext>
            </a:extLst>
          </p:cNvPr>
          <p:cNvSpPr/>
          <p:nvPr/>
        </p:nvSpPr>
        <p:spPr>
          <a:xfrm>
            <a:off x="140677" y="1714714"/>
            <a:ext cx="3727939"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DevOps often recommends that Dev teams </a:t>
            </a:r>
            <a:r>
              <a:rPr lang="en-US" sz="1600" b="1" dirty="0">
                <a:solidFill>
                  <a:srgbClr val="FFFF00"/>
                </a:solidFill>
              </a:rPr>
              <a:t>join the on-call rotation</a:t>
            </a:r>
            <a:r>
              <a:rPr lang="en-US" sz="1600" b="1" dirty="0"/>
              <a:t>, but it's not essential. </a:t>
            </a:r>
          </a:p>
          <a:p>
            <a:endParaRPr lang="en-US" sz="1600" b="1" dirty="0"/>
          </a:p>
          <a:p>
            <a:r>
              <a:rPr lang="en-US" sz="1600" b="1" dirty="0"/>
              <a:t>In fact, some organizations (including Google) run a different model, with an </a:t>
            </a:r>
            <a:r>
              <a:rPr lang="en-US" sz="1600" b="1" dirty="0">
                <a:solidFill>
                  <a:srgbClr val="FFFF00"/>
                </a:solidFill>
              </a:rPr>
              <a:t>explicit 'hand-off'</a:t>
            </a:r>
            <a:r>
              <a:rPr lang="en-US" sz="1600" b="1" dirty="0"/>
              <a:t> from </a:t>
            </a:r>
            <a:r>
              <a:rPr lang="en-US" sz="1600" b="1" dirty="0">
                <a:solidFill>
                  <a:srgbClr val="FFFF00"/>
                </a:solidFill>
              </a:rPr>
              <a:t>Development</a:t>
            </a:r>
            <a:r>
              <a:rPr lang="en-US" sz="1600" b="1" dirty="0"/>
              <a:t> to the </a:t>
            </a:r>
            <a:r>
              <a:rPr lang="en-US" sz="1600" b="1" dirty="0">
                <a:solidFill>
                  <a:srgbClr val="FFFF00"/>
                </a:solidFill>
              </a:rPr>
              <a:t>team</a:t>
            </a:r>
            <a:r>
              <a:rPr lang="en-US" sz="1600" b="1" dirty="0"/>
              <a:t> that </a:t>
            </a:r>
            <a:r>
              <a:rPr lang="en-US" sz="1600" b="1" dirty="0">
                <a:solidFill>
                  <a:srgbClr val="FFFF00"/>
                </a:solidFill>
              </a:rPr>
              <a:t>runs</a:t>
            </a:r>
            <a:r>
              <a:rPr lang="en-US" sz="1600" b="1" dirty="0"/>
              <a:t> the </a:t>
            </a:r>
            <a:r>
              <a:rPr lang="en-US" sz="1600" b="1" dirty="0">
                <a:solidFill>
                  <a:srgbClr val="FFFF00"/>
                </a:solidFill>
              </a:rPr>
              <a:t>software</a:t>
            </a:r>
            <a:r>
              <a:rPr lang="en-US" sz="1600" b="1" dirty="0"/>
              <a:t>, the Site Reliability Engineering (</a:t>
            </a:r>
            <a:r>
              <a:rPr lang="en-US" sz="1600" b="1" dirty="0">
                <a:solidFill>
                  <a:srgbClr val="FFFF00"/>
                </a:solidFill>
              </a:rPr>
              <a:t>SRE</a:t>
            </a:r>
            <a:r>
              <a:rPr lang="en-US" sz="1600" b="1" dirty="0"/>
              <a:t>) </a:t>
            </a:r>
            <a:r>
              <a:rPr lang="en-US" sz="1600" b="1" dirty="0">
                <a:solidFill>
                  <a:srgbClr val="FFFF00"/>
                </a:solidFill>
              </a:rPr>
              <a:t>team</a:t>
            </a:r>
            <a:r>
              <a:rPr lang="en-US" sz="1600" b="1" dirty="0"/>
              <a:t>. </a:t>
            </a:r>
          </a:p>
          <a:p>
            <a:endParaRPr lang="en-US" sz="1600" b="1" dirty="0"/>
          </a:p>
          <a:p>
            <a:r>
              <a:rPr lang="en-US" sz="1600" b="1" dirty="0"/>
              <a:t>In this model, the Dev teams need to </a:t>
            </a:r>
            <a:r>
              <a:rPr lang="en-US" sz="1600" b="1" dirty="0">
                <a:solidFill>
                  <a:srgbClr val="FFFF00"/>
                </a:solidFill>
              </a:rPr>
              <a:t>provide test evidence </a:t>
            </a:r>
            <a:r>
              <a:rPr lang="en-US" sz="1600" b="1" dirty="0"/>
              <a:t>(logs, metrics, etc.)</a:t>
            </a:r>
            <a:r>
              <a:rPr lang="en-US" sz="1600" b="1" dirty="0">
                <a:solidFill>
                  <a:srgbClr val="FFFF00"/>
                </a:solidFill>
              </a:rPr>
              <a:t> to the SRE </a:t>
            </a:r>
            <a:r>
              <a:rPr lang="en-US" sz="1600" b="1" dirty="0"/>
              <a:t> team showing that their </a:t>
            </a:r>
            <a:r>
              <a:rPr lang="en-US" sz="1600" b="1" dirty="0">
                <a:solidFill>
                  <a:srgbClr val="FFFF00"/>
                </a:solidFill>
              </a:rPr>
              <a:t>software is of a good enough</a:t>
            </a:r>
            <a:r>
              <a:rPr lang="en-US" sz="1600" b="1" dirty="0"/>
              <a:t> standard </a:t>
            </a:r>
            <a:r>
              <a:rPr lang="en-US" sz="1600" b="1" dirty="0">
                <a:solidFill>
                  <a:srgbClr val="FFFF00"/>
                </a:solidFill>
              </a:rPr>
              <a:t>to be supported </a:t>
            </a:r>
            <a:r>
              <a:rPr lang="en-US" sz="1600" b="1" dirty="0"/>
              <a:t>by the SRE team.</a:t>
            </a:r>
            <a:endParaRPr lang="fr-FR" sz="1600" b="1" dirty="0"/>
          </a:p>
        </p:txBody>
      </p:sp>
    </p:spTree>
    <p:extLst>
      <p:ext uri="{BB962C8B-B14F-4D97-AF65-F5344CB8AC3E}">
        <p14:creationId xmlns:p14="http://schemas.microsoft.com/office/powerpoint/2010/main" val="411856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8: Container-Driven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F5620255-D5A6-46B0-9E27-2F26D2184EE5}"/>
              </a:ext>
            </a:extLst>
          </p:cNvPr>
          <p:cNvPicPr>
            <a:picLocks noChangeAspect="1"/>
          </p:cNvPicPr>
          <p:nvPr/>
        </p:nvPicPr>
        <p:blipFill>
          <a:blip r:embed="rId3"/>
          <a:stretch>
            <a:fillRect/>
          </a:stretch>
        </p:blipFill>
        <p:spPr>
          <a:xfrm>
            <a:off x="4320988" y="5662006"/>
            <a:ext cx="4823012" cy="924743"/>
          </a:xfrm>
          <a:prstGeom prst="rect">
            <a:avLst/>
          </a:prstGeom>
        </p:spPr>
      </p:pic>
      <p:pic>
        <p:nvPicPr>
          <p:cNvPr id="9218" name="Picture 2">
            <a:extLst>
              <a:ext uri="{FF2B5EF4-FFF2-40B4-BE49-F238E27FC236}">
                <a16:creationId xmlns:a16="http://schemas.microsoft.com/office/drawing/2014/main" id="{4E723BEB-E7EC-4CAF-8A6C-AF5CF1CF8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694" y="1804617"/>
            <a:ext cx="5002306" cy="28963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31A6076-97CE-429F-8D9E-512401F1B17E}"/>
              </a:ext>
            </a:extLst>
          </p:cNvPr>
          <p:cNvSpPr/>
          <p:nvPr/>
        </p:nvSpPr>
        <p:spPr>
          <a:xfrm>
            <a:off x="175846" y="1714714"/>
            <a:ext cx="3965848"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Containers </a:t>
            </a:r>
            <a:r>
              <a:rPr lang="en-US" sz="1600" b="1" dirty="0">
                <a:solidFill>
                  <a:srgbClr val="FFFF00"/>
                </a:solidFill>
              </a:rPr>
              <a:t>remove</a:t>
            </a:r>
            <a:r>
              <a:rPr lang="en-US" sz="1600" b="1" dirty="0"/>
              <a:t> the </a:t>
            </a:r>
            <a:r>
              <a:rPr lang="en-US" sz="1600" b="1" dirty="0">
                <a:solidFill>
                  <a:srgbClr val="FFFF00"/>
                </a:solidFill>
              </a:rPr>
              <a:t>need</a:t>
            </a:r>
            <a:r>
              <a:rPr lang="en-US" sz="1600" b="1" dirty="0"/>
              <a:t> for </a:t>
            </a:r>
            <a:r>
              <a:rPr lang="en-US" sz="1600" b="1" dirty="0">
                <a:solidFill>
                  <a:srgbClr val="FFFF00"/>
                </a:solidFill>
              </a:rPr>
              <a:t>some</a:t>
            </a:r>
            <a:r>
              <a:rPr lang="en-US" sz="1600" b="1" dirty="0"/>
              <a:t> </a:t>
            </a:r>
            <a:r>
              <a:rPr lang="en-US" sz="1600" b="1" dirty="0">
                <a:solidFill>
                  <a:srgbClr val="FFFF00"/>
                </a:solidFill>
              </a:rPr>
              <a:t>kinds</a:t>
            </a:r>
            <a:r>
              <a:rPr lang="en-US" sz="1600" b="1" dirty="0"/>
              <a:t> of </a:t>
            </a:r>
            <a:r>
              <a:rPr lang="en-US" sz="1600" b="1" dirty="0">
                <a:solidFill>
                  <a:srgbClr val="FFFF00"/>
                </a:solidFill>
              </a:rPr>
              <a:t>collaboration</a:t>
            </a:r>
            <a:r>
              <a:rPr lang="en-US" sz="1600" b="1" dirty="0"/>
              <a:t> between Dev and Ops by </a:t>
            </a:r>
            <a:r>
              <a:rPr lang="en-US" sz="1600" b="1" dirty="0">
                <a:solidFill>
                  <a:srgbClr val="FFFF00"/>
                </a:solidFill>
              </a:rPr>
              <a:t>encapsulating</a:t>
            </a:r>
            <a:r>
              <a:rPr lang="en-US" sz="1600" b="1" dirty="0"/>
              <a:t> the </a:t>
            </a:r>
            <a:r>
              <a:rPr lang="en-US" sz="1600" b="1" dirty="0">
                <a:solidFill>
                  <a:srgbClr val="FFFF00"/>
                </a:solidFill>
              </a:rPr>
              <a:t>deployment</a:t>
            </a:r>
            <a:r>
              <a:rPr lang="en-US" sz="1600" b="1" dirty="0"/>
              <a:t> and </a:t>
            </a:r>
            <a:r>
              <a:rPr lang="en-US" sz="1600" b="1" dirty="0">
                <a:solidFill>
                  <a:srgbClr val="FFFF00"/>
                </a:solidFill>
              </a:rPr>
              <a:t>runtime</a:t>
            </a:r>
            <a:r>
              <a:rPr lang="en-US" sz="1600" b="1" dirty="0"/>
              <a:t> </a:t>
            </a:r>
            <a:r>
              <a:rPr lang="en-US" sz="1600" b="1" dirty="0">
                <a:solidFill>
                  <a:srgbClr val="FFFF00"/>
                </a:solidFill>
              </a:rPr>
              <a:t>requirements</a:t>
            </a:r>
            <a:r>
              <a:rPr lang="en-US" sz="1600" b="1" dirty="0"/>
              <a:t> of an app into a container. </a:t>
            </a:r>
          </a:p>
          <a:p>
            <a:endParaRPr lang="en-US" sz="1600" b="1" dirty="0"/>
          </a:p>
          <a:p>
            <a:r>
              <a:rPr lang="en-US" sz="1600" b="1" dirty="0"/>
              <a:t>In this way, the </a:t>
            </a:r>
            <a:r>
              <a:rPr lang="en-US" sz="1600" b="1" dirty="0">
                <a:solidFill>
                  <a:srgbClr val="FFFF00"/>
                </a:solidFill>
              </a:rPr>
              <a:t>container</a:t>
            </a:r>
            <a:r>
              <a:rPr lang="en-US" sz="1600" b="1" dirty="0"/>
              <a:t> acts as a </a:t>
            </a:r>
            <a:r>
              <a:rPr lang="en-US" sz="1600" b="1" dirty="0">
                <a:solidFill>
                  <a:srgbClr val="FFFF00"/>
                </a:solidFill>
              </a:rPr>
              <a:t>boundary</a:t>
            </a:r>
            <a:r>
              <a:rPr lang="en-US" sz="1600" b="1" dirty="0"/>
              <a:t> on the </a:t>
            </a:r>
            <a:r>
              <a:rPr lang="en-US" sz="1600" b="1" dirty="0">
                <a:solidFill>
                  <a:srgbClr val="FFFF00"/>
                </a:solidFill>
              </a:rPr>
              <a:t>responsibilities</a:t>
            </a:r>
            <a:r>
              <a:rPr lang="en-US" sz="1600" b="1" dirty="0"/>
              <a:t> of both Dev and Ops.</a:t>
            </a:r>
          </a:p>
          <a:p>
            <a:endParaRPr lang="en-US" sz="1600" b="1" dirty="0"/>
          </a:p>
          <a:p>
            <a:r>
              <a:rPr lang="en-US" sz="1600" b="1" dirty="0"/>
              <a:t>With a sound engineering culture, the Container-Driven Collaboration model works well, but if </a:t>
            </a:r>
            <a:r>
              <a:rPr lang="en-US" sz="1600" b="1" dirty="0">
                <a:solidFill>
                  <a:srgbClr val="FFFF00"/>
                </a:solidFill>
              </a:rPr>
              <a:t>Dev </a:t>
            </a:r>
            <a:r>
              <a:rPr lang="en-US" sz="1600" b="1" dirty="0"/>
              <a:t>starts to </a:t>
            </a:r>
            <a:r>
              <a:rPr lang="en-US" sz="1600" b="1" dirty="0">
                <a:solidFill>
                  <a:srgbClr val="FFFF00"/>
                </a:solidFill>
              </a:rPr>
              <a:t>ignore operational considerations </a:t>
            </a:r>
            <a:r>
              <a:rPr lang="en-US" sz="1600" b="1" dirty="0"/>
              <a:t>this model can </a:t>
            </a:r>
            <a:r>
              <a:rPr lang="en-US" sz="1600" b="1" dirty="0">
                <a:solidFill>
                  <a:srgbClr val="FFFF00"/>
                </a:solidFill>
              </a:rPr>
              <a:t>revert</a:t>
            </a:r>
            <a:r>
              <a:rPr lang="en-US" sz="1600" b="1" dirty="0"/>
              <a:t> towards to an adversarial </a:t>
            </a:r>
            <a:r>
              <a:rPr lang="en-US" sz="1600" b="1" dirty="0">
                <a:solidFill>
                  <a:srgbClr val="FFFF00"/>
                </a:solidFill>
              </a:rPr>
              <a:t>'us and them’.</a:t>
            </a:r>
            <a:endParaRPr lang="fr-FR" sz="1600" b="1" dirty="0">
              <a:solidFill>
                <a:srgbClr val="FFFF00"/>
              </a:solidFill>
            </a:endParaRPr>
          </a:p>
        </p:txBody>
      </p:sp>
    </p:spTree>
    <p:extLst>
      <p:ext uri="{BB962C8B-B14F-4D97-AF65-F5344CB8AC3E}">
        <p14:creationId xmlns:p14="http://schemas.microsoft.com/office/powerpoint/2010/main" val="24893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9: Dev and DBA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8194" name="Picture 2">
            <a:extLst>
              <a:ext uri="{FF2B5EF4-FFF2-40B4-BE49-F238E27FC236}">
                <a16:creationId xmlns:a16="http://schemas.microsoft.com/office/drawing/2014/main" id="{5AF860D7-6A0A-428B-A7A3-AB9A5A07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776" y="1870232"/>
            <a:ext cx="5090224" cy="29472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F39B87-1A76-41DB-89A7-CB09EF44B2A2}"/>
              </a:ext>
            </a:extLst>
          </p:cNvPr>
          <p:cNvPicPr>
            <a:picLocks noChangeAspect="1"/>
          </p:cNvPicPr>
          <p:nvPr/>
        </p:nvPicPr>
        <p:blipFill>
          <a:blip r:embed="rId4"/>
          <a:stretch>
            <a:fillRect/>
          </a:stretch>
        </p:blipFill>
        <p:spPr>
          <a:xfrm>
            <a:off x="4303059" y="5469697"/>
            <a:ext cx="4840941" cy="912510"/>
          </a:xfrm>
          <a:prstGeom prst="rect">
            <a:avLst/>
          </a:prstGeom>
        </p:spPr>
      </p:pic>
      <p:sp>
        <p:nvSpPr>
          <p:cNvPr id="7" name="Rectangle: Rounded Corners 6">
            <a:extLst>
              <a:ext uri="{FF2B5EF4-FFF2-40B4-BE49-F238E27FC236}">
                <a16:creationId xmlns:a16="http://schemas.microsoft.com/office/drawing/2014/main" id="{5A988338-6145-4002-9705-0295D2A936F9}"/>
              </a:ext>
            </a:extLst>
          </p:cNvPr>
          <p:cNvSpPr/>
          <p:nvPr/>
        </p:nvSpPr>
        <p:spPr>
          <a:xfrm>
            <a:off x="262191" y="1578928"/>
            <a:ext cx="4040868" cy="493227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In order to bridge the </a:t>
            </a:r>
            <a:r>
              <a:rPr lang="en-US" sz="1800" b="1" dirty="0">
                <a:solidFill>
                  <a:srgbClr val="FFFF00"/>
                </a:solidFill>
              </a:rPr>
              <a:t>Dev-DBA chasm </a:t>
            </a:r>
            <a:r>
              <a:rPr lang="en-US" sz="1800" b="1" dirty="0"/>
              <a:t>a </a:t>
            </a:r>
            <a:r>
              <a:rPr lang="en-US" sz="1800" b="1" dirty="0">
                <a:solidFill>
                  <a:srgbClr val="FFFF00"/>
                </a:solidFill>
              </a:rPr>
              <a:t>database capability from the DBA </a:t>
            </a:r>
            <a:r>
              <a:rPr lang="en-US" sz="1800" b="1" dirty="0"/>
              <a:t>team is </a:t>
            </a:r>
            <a:r>
              <a:rPr lang="en-US" sz="1800" b="1" dirty="0">
                <a:solidFill>
                  <a:srgbClr val="FF0000"/>
                </a:solidFill>
              </a:rPr>
              <a:t>complimented</a:t>
            </a:r>
            <a:r>
              <a:rPr lang="en-US" sz="1800" b="1" dirty="0"/>
              <a:t> with </a:t>
            </a:r>
            <a:r>
              <a:rPr lang="en-US" sz="1800" b="1" dirty="0">
                <a:solidFill>
                  <a:srgbClr val="FFFF00"/>
                </a:solidFill>
              </a:rPr>
              <a:t>a database capability</a:t>
            </a:r>
            <a:r>
              <a:rPr lang="en-US" sz="1800" b="1" dirty="0"/>
              <a:t> (or specialism) from the </a:t>
            </a:r>
            <a:r>
              <a:rPr lang="en-US" sz="1800" b="1" dirty="0">
                <a:solidFill>
                  <a:srgbClr val="FFFF00"/>
                </a:solidFill>
              </a:rPr>
              <a:t>Dev team</a:t>
            </a:r>
            <a:r>
              <a:rPr lang="en-US" sz="1800" b="1" dirty="0"/>
              <a:t>. </a:t>
            </a:r>
          </a:p>
          <a:p>
            <a:endParaRPr lang="en-US" sz="1800" b="1" dirty="0"/>
          </a:p>
          <a:p>
            <a:r>
              <a:rPr lang="en-US" sz="1800" b="1" dirty="0"/>
              <a:t>This help to translate between the </a:t>
            </a:r>
            <a:r>
              <a:rPr lang="en-US" sz="1800" b="1" dirty="0">
                <a:solidFill>
                  <a:srgbClr val="FFFF00"/>
                </a:solidFill>
              </a:rPr>
              <a:t>Dev-centric view of databases</a:t>
            </a:r>
            <a:r>
              <a:rPr lang="en-US" sz="1800" b="1" dirty="0"/>
              <a:t> (as essentially dumb persistence stores for apps) and the </a:t>
            </a:r>
            <a:r>
              <a:rPr lang="en-US" sz="1800" b="1" dirty="0">
                <a:solidFill>
                  <a:srgbClr val="FFFF00"/>
                </a:solidFill>
              </a:rPr>
              <a:t>DBA-centric view of databases </a:t>
            </a:r>
            <a:r>
              <a:rPr lang="en-US" sz="1800" b="1" dirty="0"/>
              <a:t>(smart, rich sources of business value).</a:t>
            </a:r>
            <a:endParaRPr lang="fr-FR" sz="1800" b="1" dirty="0"/>
          </a:p>
        </p:txBody>
      </p:sp>
    </p:spTree>
    <p:extLst>
      <p:ext uri="{BB962C8B-B14F-4D97-AF65-F5344CB8AC3E}">
        <p14:creationId xmlns:p14="http://schemas.microsoft.com/office/powerpoint/2010/main" val="178464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Enable Every Team Member to Be a Generalist</a:t>
            </a:r>
          </a:p>
        </p:txBody>
      </p:sp>
    </p:spTree>
    <p:extLst>
      <p:ext uri="{BB962C8B-B14F-4D97-AF65-F5344CB8AC3E}">
        <p14:creationId xmlns:p14="http://schemas.microsoft.com/office/powerpoint/2010/main" val="3187823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Waterfall with functional-orientation </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70E3DB80-97F6-4E61-A611-D5C41D91B0A8}"/>
              </a:ext>
            </a:extLst>
          </p:cNvPr>
          <p:cNvPicPr>
            <a:picLocks noChangeAspect="1"/>
          </p:cNvPicPr>
          <p:nvPr/>
        </p:nvPicPr>
        <p:blipFill>
          <a:blip r:embed="rId3"/>
          <a:stretch>
            <a:fillRect/>
          </a:stretch>
        </p:blipFill>
        <p:spPr>
          <a:xfrm>
            <a:off x="-1" y="1700239"/>
            <a:ext cx="9151809" cy="4851871"/>
          </a:xfrm>
          <a:prstGeom prst="rect">
            <a:avLst/>
          </a:prstGeom>
        </p:spPr>
      </p:pic>
    </p:spTree>
    <p:extLst>
      <p:ext uri="{BB962C8B-B14F-4D97-AF65-F5344CB8AC3E}">
        <p14:creationId xmlns:p14="http://schemas.microsoft.com/office/powerpoint/2010/main" val="304561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Clr>
                <a:schemeClr val="dk1"/>
              </a:buClr>
              <a:buSzPts val="2800"/>
            </a:pPr>
            <a:r>
              <a:rPr lang="fr-FR" sz="4800" b="1" dirty="0" err="1"/>
              <a:t>Organizational</a:t>
            </a:r>
            <a:r>
              <a:rPr lang="fr-FR" sz="4800" b="1" dirty="0"/>
              <a:t> patterns for DevOps</a:t>
            </a:r>
            <a:endParaRPr sz="4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Rounded Corners 2">
            <a:extLst>
              <a:ext uri="{FF2B5EF4-FFF2-40B4-BE49-F238E27FC236}">
                <a16:creationId xmlns:a16="http://schemas.microsoft.com/office/drawing/2014/main" id="{793B7FDC-D286-4508-87C8-FF32204E8050}"/>
              </a:ext>
            </a:extLst>
          </p:cNvPr>
          <p:cNvSpPr/>
          <p:nvPr/>
        </p:nvSpPr>
        <p:spPr>
          <a:xfrm>
            <a:off x="367904" y="1840934"/>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Over-</a:t>
            </a:r>
            <a:r>
              <a:rPr lang="fr-FR" sz="2000" b="1" dirty="0" err="1"/>
              <a:t>specialization</a:t>
            </a:r>
            <a:r>
              <a:rPr lang="fr-FR" sz="2000" b="1" dirty="0"/>
              <a:t>, an </a:t>
            </a:r>
            <a:r>
              <a:rPr lang="fr-FR" sz="2000" b="1" dirty="0" err="1"/>
              <a:t>extreme</a:t>
            </a:r>
            <a:r>
              <a:rPr lang="fr-FR" sz="2000" b="1" dirty="0"/>
              <a:t> </a:t>
            </a:r>
            <a:r>
              <a:rPr lang="fr-FR" sz="2000" b="1" dirty="0" err="1"/>
              <a:t>consequence</a:t>
            </a:r>
            <a:r>
              <a:rPr lang="fr-FR" sz="2000" b="1" dirty="0"/>
              <a:t> of </a:t>
            </a:r>
            <a:r>
              <a:rPr lang="fr-FR" sz="2000" b="1" dirty="0" err="1"/>
              <a:t>functional</a:t>
            </a:r>
            <a:r>
              <a:rPr lang="fr-FR" sz="2000" b="1" dirty="0"/>
              <a:t>-orientation, can cause </a:t>
            </a:r>
            <a:r>
              <a:rPr lang="fr-FR" sz="2000" b="1" dirty="0" err="1"/>
              <a:t>siloization</a:t>
            </a:r>
            <a:r>
              <a:rPr lang="fr-FR" sz="2000" b="1" dirty="0"/>
              <a:t>. </a:t>
            </a:r>
          </a:p>
        </p:txBody>
      </p:sp>
      <p:sp>
        <p:nvSpPr>
          <p:cNvPr id="7" name="Rectangle: Rounded Corners 6">
            <a:extLst>
              <a:ext uri="{FF2B5EF4-FFF2-40B4-BE49-F238E27FC236}">
                <a16:creationId xmlns:a16="http://schemas.microsoft.com/office/drawing/2014/main" id="{E361EFF0-24DF-4DBC-A426-B0B1AF8A787B}"/>
              </a:ext>
            </a:extLst>
          </p:cNvPr>
          <p:cNvSpPr/>
          <p:nvPr/>
        </p:nvSpPr>
        <p:spPr>
          <a:xfrm>
            <a:off x="367904" y="3429000"/>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To </a:t>
            </a:r>
            <a:r>
              <a:rPr lang="fr-FR" sz="2000" b="1" dirty="0" err="1"/>
              <a:t>counter</a:t>
            </a:r>
            <a:r>
              <a:rPr lang="fr-FR" sz="2000" b="1" dirty="0"/>
              <a:t> </a:t>
            </a:r>
            <a:r>
              <a:rPr lang="fr-FR" sz="2000" b="1" dirty="0" err="1"/>
              <a:t>this</a:t>
            </a:r>
            <a:r>
              <a:rPr lang="fr-FR" sz="2000" b="1" dirty="0"/>
              <a:t>, encourage people to </a:t>
            </a:r>
            <a:r>
              <a:rPr lang="fr-FR" sz="2000" b="1" dirty="0" err="1"/>
              <a:t>become</a:t>
            </a:r>
            <a:r>
              <a:rPr lang="fr-FR" sz="2000" b="1" dirty="0"/>
              <a:t> </a:t>
            </a:r>
            <a:r>
              <a:rPr lang="fr-FR" sz="2000" b="1" dirty="0" err="1"/>
              <a:t>generalists</a:t>
            </a:r>
            <a:r>
              <a:rPr lang="fr-FR" sz="2000" b="1" dirty="0"/>
              <a:t> by </a:t>
            </a:r>
            <a:r>
              <a:rPr lang="fr-FR" sz="2000" b="1" dirty="0" err="1"/>
              <a:t>providing</a:t>
            </a:r>
            <a:r>
              <a:rPr lang="fr-FR" sz="2000" b="1" dirty="0"/>
              <a:t> </a:t>
            </a:r>
            <a:r>
              <a:rPr lang="fr-FR" sz="2000" b="1" dirty="0" err="1"/>
              <a:t>varied</a:t>
            </a:r>
            <a:r>
              <a:rPr lang="fr-FR" sz="2000" b="1" dirty="0"/>
              <a:t> </a:t>
            </a:r>
            <a:r>
              <a:rPr lang="fr-FR" sz="2000" b="1" dirty="0" err="1"/>
              <a:t>opportunities</a:t>
            </a:r>
            <a:r>
              <a:rPr lang="fr-FR" sz="2000" b="1" dirty="0"/>
              <a:t> for </a:t>
            </a:r>
            <a:r>
              <a:rPr lang="fr-FR" sz="2000" b="1" dirty="0" err="1"/>
              <a:t>skills</a:t>
            </a:r>
            <a:r>
              <a:rPr lang="fr-FR" sz="2000" b="1" dirty="0"/>
              <a:t> development.  </a:t>
            </a:r>
          </a:p>
        </p:txBody>
      </p:sp>
      <p:sp>
        <p:nvSpPr>
          <p:cNvPr id="9" name="Rectangle: Rounded Corners 8">
            <a:extLst>
              <a:ext uri="{FF2B5EF4-FFF2-40B4-BE49-F238E27FC236}">
                <a16:creationId xmlns:a16="http://schemas.microsoft.com/office/drawing/2014/main" id="{9E016F81-84F6-4D6A-A171-AAA02C29D9BA}"/>
              </a:ext>
            </a:extLst>
          </p:cNvPr>
          <p:cNvSpPr/>
          <p:nvPr/>
        </p:nvSpPr>
        <p:spPr>
          <a:xfrm>
            <a:off x="367904" y="4908177"/>
            <a:ext cx="8408192" cy="105677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Encourage a </a:t>
            </a:r>
            <a:r>
              <a:rPr lang="fr-FR" sz="2000" b="1" dirty="0" err="1"/>
              <a:t>growth</a:t>
            </a:r>
            <a:r>
              <a:rPr lang="fr-FR" sz="2000" b="1" dirty="0"/>
              <a:t> </a:t>
            </a:r>
            <a:r>
              <a:rPr lang="fr-FR" sz="2000" b="1" dirty="0" err="1"/>
              <a:t>mindset</a:t>
            </a:r>
            <a:r>
              <a:rPr lang="fr-FR" sz="2000" b="1" dirty="0"/>
              <a:t> in the </a:t>
            </a:r>
            <a:r>
              <a:rPr lang="fr-FR" sz="2000" b="1" dirty="0" err="1"/>
              <a:t>organization</a:t>
            </a:r>
            <a:r>
              <a:rPr lang="fr-FR" sz="2000" b="1" dirty="0"/>
              <a:t> and </a:t>
            </a:r>
            <a:r>
              <a:rPr lang="fr-FR" sz="2000" b="1" dirty="0" err="1"/>
              <a:t>hire</a:t>
            </a:r>
            <a:r>
              <a:rPr lang="fr-FR" sz="2000" b="1" dirty="0"/>
              <a:t> for </a:t>
            </a:r>
            <a:r>
              <a:rPr lang="fr-FR" sz="2000" b="1" dirty="0" err="1"/>
              <a:t>generalist</a:t>
            </a:r>
            <a:r>
              <a:rPr lang="fr-FR" sz="2000" b="1" dirty="0"/>
              <a:t> </a:t>
            </a:r>
            <a:r>
              <a:rPr lang="fr-FR" sz="2000" b="1" dirty="0" err="1"/>
              <a:t>skills</a:t>
            </a:r>
            <a:r>
              <a:rPr lang="fr-FR" sz="2000" b="1" dirty="0"/>
              <a:t>.</a:t>
            </a:r>
          </a:p>
        </p:txBody>
      </p:sp>
    </p:spTree>
    <p:extLst>
      <p:ext uri="{BB962C8B-B14F-4D97-AF65-F5344CB8AC3E}">
        <p14:creationId xmlns:p14="http://schemas.microsoft.com/office/powerpoint/2010/main" val="724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From I-Shaped to T-Shaped</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descr="The DevOps Handbook: Specialists vs. Generalists vs. “E-shaped” Staff (experience, expertise, exploration, and execution)">
            <a:extLst>
              <a:ext uri="{FF2B5EF4-FFF2-40B4-BE49-F238E27FC236}">
                <a16:creationId xmlns:a16="http://schemas.microsoft.com/office/drawing/2014/main" id="{8BB7E2E4-D9D7-41E5-8065-D3CD66CB8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6" y="1396588"/>
            <a:ext cx="7854661" cy="53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420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73" name="Rectangle 7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7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11176" y="553794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More shapes?</a:t>
            </a:r>
          </a:p>
        </p:txBody>
      </p:sp>
      <p:sp>
        <p:nvSpPr>
          <p:cNvPr id="96" name="Freeform: Shape 9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2466" name="Picture 2">
            <a:extLst>
              <a:ext uri="{FF2B5EF4-FFF2-40B4-BE49-F238E27FC236}">
                <a16:creationId xmlns:a16="http://schemas.microsoft.com/office/drawing/2014/main" id="{BDC69CC7-5AEF-4D59-BA84-698CC9F973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19" y="751434"/>
            <a:ext cx="9185109" cy="3260713"/>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52</a:t>
            </a:fld>
            <a:endParaRPr lang="fr-FR"/>
          </a:p>
        </p:txBody>
      </p:sp>
    </p:spTree>
    <p:extLst>
      <p:ext uri="{BB962C8B-B14F-4D97-AF65-F5344CB8AC3E}">
        <p14:creationId xmlns:p14="http://schemas.microsoft.com/office/powerpoint/2010/main" val="2601127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Design Team Boundaries in Accordance with Conway’s Law</a:t>
            </a:r>
          </a:p>
        </p:txBody>
      </p:sp>
    </p:spTree>
    <p:extLst>
      <p:ext uri="{BB962C8B-B14F-4D97-AF65-F5344CB8AC3E}">
        <p14:creationId xmlns:p14="http://schemas.microsoft.com/office/powerpoint/2010/main" val="1112281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347" name="Rectangle 19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19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9" name="Picture 19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0059" y="2053641"/>
            <a:ext cx="2751871" cy="2760098"/>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700" b="1" kern="1200" dirty="0">
                <a:solidFill>
                  <a:srgbClr val="FFFFFF"/>
                </a:solidFill>
                <a:latin typeface="+mj-lt"/>
                <a:ea typeface="+mj-ea"/>
                <a:cs typeface="+mj-cs"/>
              </a:rPr>
              <a:t>CONWAY’S LAW </a:t>
            </a:r>
          </a:p>
        </p:txBody>
      </p:sp>
      <p:sp>
        <p:nvSpPr>
          <p:cNvPr id="3" name="Rectangle 2">
            <a:extLst>
              <a:ext uri="{FF2B5EF4-FFF2-40B4-BE49-F238E27FC236}">
                <a16:creationId xmlns:a16="http://schemas.microsoft.com/office/drawing/2014/main" id="{78E4651D-498D-4B8D-AD60-B64BC4973682}"/>
              </a:ext>
            </a:extLst>
          </p:cNvPr>
          <p:cNvSpPr/>
          <p:nvPr/>
        </p:nvSpPr>
        <p:spPr>
          <a:xfrm>
            <a:off x="4079631" y="762752"/>
            <a:ext cx="5051357" cy="5332496"/>
          </a:xfrm>
          <a:prstGeom prst="rect">
            <a:avLst/>
          </a:prstGeom>
        </p:spPr>
        <p:txBody>
          <a:bodyPr vert="horz" wrap="square" lIns="91440" tIns="45720" rIns="91440" bIns="45720" rtlCol="0" anchor="ctr">
            <a:normAutofit/>
          </a:bodyPr>
          <a:lstStyle/>
          <a:p>
            <a:pPr>
              <a:lnSpc>
                <a:spcPct val="90000"/>
              </a:lnSpc>
              <a:spcAft>
                <a:spcPts val="600"/>
              </a:spcAft>
            </a:pPr>
            <a:r>
              <a:rPr lang="en-US" sz="3600" kern="1200" dirty="0">
                <a:latin typeface="+mn-lt"/>
                <a:ea typeface="+mn-ea"/>
                <a:cs typeface="+mn-cs"/>
              </a:rPr>
              <a:t>“</a:t>
            </a:r>
            <a:r>
              <a:rPr lang="en-US" sz="3600" b="1" i="1" kern="1200" dirty="0">
                <a:latin typeface="+mn-lt"/>
                <a:ea typeface="+mn-ea"/>
                <a:cs typeface="+mn-cs"/>
              </a:rPr>
              <a:t>Organizations which design systems… are constrained to produce designs which are copies of the communication structures of these organizations</a:t>
            </a:r>
            <a:r>
              <a:rPr lang="en-US" sz="3600" kern="1200" dirty="0">
                <a:latin typeface="+mn-lt"/>
                <a:ea typeface="+mn-ea"/>
                <a:cs typeface="+mn-cs"/>
              </a:rPr>
              <a:t>” </a:t>
            </a:r>
          </a:p>
          <a:p>
            <a:pPr>
              <a:lnSpc>
                <a:spcPct val="90000"/>
              </a:lnSpc>
              <a:spcAft>
                <a:spcPts val="600"/>
              </a:spcAft>
            </a:pPr>
            <a:endParaRPr lang="en-US" sz="3600" kern="1200" dirty="0">
              <a:latin typeface="+mn-lt"/>
              <a:ea typeface="+mn-ea"/>
              <a:cs typeface="+mn-cs"/>
            </a:endParaRPr>
          </a:p>
          <a:p>
            <a:pPr>
              <a:lnSpc>
                <a:spcPct val="90000"/>
              </a:lnSpc>
              <a:spcAft>
                <a:spcPts val="600"/>
              </a:spcAft>
            </a:pPr>
            <a:r>
              <a:rPr lang="en-US" sz="3600" kern="1200" dirty="0">
                <a:latin typeface="+mn-lt"/>
                <a:ea typeface="+mn-ea"/>
                <a:cs typeface="+mn-cs"/>
              </a:rPr>
              <a:t>-- M. Conway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439966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53" name="Rectangle 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884419" y="826680"/>
            <a:ext cx="7375161"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a:solidFill>
                  <a:srgbClr val="FFFFFF"/>
                </a:solidFill>
                <a:latin typeface="+mj-lt"/>
                <a:ea typeface="+mj-ea"/>
                <a:cs typeface="+mj-cs"/>
              </a:rPr>
              <a:t>CONWAY’S LAW </a:t>
            </a:r>
          </a:p>
        </p:txBody>
      </p:sp>
      <p:sp>
        <p:nvSpPr>
          <p:cNvPr id="3" name="Rectangle 2">
            <a:extLst>
              <a:ext uri="{FF2B5EF4-FFF2-40B4-BE49-F238E27FC236}">
                <a16:creationId xmlns:a16="http://schemas.microsoft.com/office/drawing/2014/main" id="{78E4651D-498D-4B8D-AD60-B64BC4973682}"/>
              </a:ext>
            </a:extLst>
          </p:cNvPr>
          <p:cNvSpPr/>
          <p:nvPr/>
        </p:nvSpPr>
        <p:spPr>
          <a:xfrm>
            <a:off x="0" y="2526081"/>
            <a:ext cx="9143771" cy="4241264"/>
          </a:xfrm>
          <a:prstGeom prst="rect">
            <a:avLst/>
          </a:prstGeom>
        </p:spPr>
        <p:txBody>
          <a:bodyPr vert="horz" lIns="91440" tIns="45720" rIns="91440" bIns="45720" rtlCol="0">
            <a:normAutofit lnSpcReduction="10000"/>
          </a:bodyPr>
          <a:lstStyle/>
          <a:p>
            <a:pPr marL="342900" indent="-342900">
              <a:lnSpc>
                <a:spcPct val="90000"/>
              </a:lnSpc>
              <a:spcAft>
                <a:spcPts val="600"/>
              </a:spcAft>
              <a:buFont typeface="Wingdings" panose="05000000000000000000" pitchFamily="2" charset="2"/>
              <a:buChar char="§"/>
            </a:pPr>
            <a:r>
              <a:rPr lang="en-US" sz="2800" b="1" kern="1200" dirty="0">
                <a:latin typeface="+mn-lt"/>
                <a:ea typeface="+mn-ea"/>
                <a:cs typeface="+mn-cs"/>
              </a:rPr>
              <a:t>In 1968, Dr. Conway was performing a famous experiment:</a:t>
            </a:r>
            <a:endParaRPr lang="en-US" sz="2200" b="1" kern="1200" dirty="0">
              <a:latin typeface="+mn-lt"/>
              <a:ea typeface="+mn-ea"/>
              <a:cs typeface="+mn-cs"/>
            </a:endParaRPr>
          </a:p>
          <a:p>
            <a:pPr algn="just">
              <a:lnSpc>
                <a:spcPct val="90000"/>
              </a:lnSpc>
              <a:spcAft>
                <a:spcPts val="600"/>
              </a:spcAft>
            </a:pPr>
            <a:r>
              <a:rPr lang="en-US" sz="2400" b="1" kern="1200" dirty="0">
                <a:latin typeface="+mn-lt"/>
                <a:ea typeface="+mn-ea"/>
                <a:cs typeface="+mn-cs"/>
              </a:rPr>
              <a:t>Together, with a contract research organization of eight people, they were commissioned to produce a COBOL and an ALGOL compiler. </a:t>
            </a:r>
          </a:p>
          <a:p>
            <a:pPr algn="just">
              <a:lnSpc>
                <a:spcPct val="90000"/>
              </a:lnSpc>
              <a:spcAft>
                <a:spcPts val="600"/>
              </a:spcAft>
            </a:pPr>
            <a:endParaRPr lang="en-US" sz="1900" b="1" kern="1200" dirty="0">
              <a:latin typeface="+mn-lt"/>
              <a:ea typeface="+mn-ea"/>
              <a:cs typeface="+mn-cs"/>
            </a:endParaRPr>
          </a:p>
          <a:p>
            <a:pPr algn="just">
              <a:lnSpc>
                <a:spcPct val="90000"/>
              </a:lnSpc>
              <a:spcAft>
                <a:spcPts val="600"/>
              </a:spcAft>
            </a:pPr>
            <a:r>
              <a:rPr lang="en-US" sz="2600" b="1" kern="1200" dirty="0">
                <a:latin typeface="+mn-lt"/>
                <a:ea typeface="+mn-ea"/>
                <a:cs typeface="+mn-cs"/>
              </a:rPr>
              <a:t>During the experiment, he observed: </a:t>
            </a:r>
          </a:p>
          <a:p>
            <a:pPr algn="just">
              <a:lnSpc>
                <a:spcPct val="90000"/>
              </a:lnSpc>
              <a:spcAft>
                <a:spcPts val="600"/>
              </a:spcAft>
            </a:pPr>
            <a:r>
              <a:rPr lang="en-US" sz="2600" b="1" kern="1200" dirty="0">
                <a:latin typeface="+mn-lt"/>
                <a:ea typeface="+mn-ea"/>
                <a:cs typeface="+mn-cs"/>
              </a:rPr>
              <a:t>“</a:t>
            </a:r>
            <a:r>
              <a:rPr lang="en-US" sz="2600" b="1" i="1" kern="1200" dirty="0">
                <a:solidFill>
                  <a:srgbClr val="002060"/>
                </a:solidFill>
                <a:latin typeface="+mn-lt"/>
                <a:ea typeface="+mn-ea"/>
                <a:cs typeface="+mn-cs"/>
              </a:rPr>
              <a:t>After some initial estimates of difficulty and time, five people were assigned to the COBOL job and three to the ALGOL job.  </a:t>
            </a:r>
          </a:p>
          <a:p>
            <a:pPr algn="just">
              <a:lnSpc>
                <a:spcPct val="90000"/>
              </a:lnSpc>
              <a:spcAft>
                <a:spcPts val="600"/>
              </a:spcAft>
            </a:pPr>
            <a:r>
              <a:rPr lang="en-US" sz="2600" b="1" i="1" kern="1200" dirty="0">
                <a:solidFill>
                  <a:srgbClr val="002060"/>
                </a:solidFill>
                <a:latin typeface="+mn-lt"/>
                <a:ea typeface="+mn-ea"/>
                <a:cs typeface="+mn-cs"/>
              </a:rPr>
              <a:t>The resulting COBOL compiler ran in five phases, the ALGOL compiler ran in three.</a:t>
            </a:r>
            <a:r>
              <a:rPr lang="en-US" sz="2600" b="1" kern="1200" dirty="0">
                <a:latin typeface="+mn-lt"/>
                <a:ea typeface="+mn-ea"/>
                <a:cs typeface="+mn-cs"/>
              </a:rPr>
              <a: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739754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CONWAY’S LAW </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25DB7E7-57F5-4EE3-80BA-1DA3A277009B}"/>
              </a:ext>
            </a:extLst>
          </p:cNvPr>
          <p:cNvPicPr>
            <a:picLocks noChangeAspect="1"/>
          </p:cNvPicPr>
          <p:nvPr/>
        </p:nvPicPr>
        <p:blipFill>
          <a:blip r:embed="rId3"/>
          <a:stretch>
            <a:fillRect/>
          </a:stretch>
        </p:blipFill>
        <p:spPr>
          <a:xfrm>
            <a:off x="0" y="1722999"/>
            <a:ext cx="9144000" cy="4638537"/>
          </a:xfrm>
          <a:prstGeom prst="rect">
            <a:avLst/>
          </a:prstGeom>
        </p:spPr>
      </p:pic>
    </p:spTree>
    <p:extLst>
      <p:ext uri="{BB962C8B-B14F-4D97-AF65-F5344CB8AC3E}">
        <p14:creationId xmlns:p14="http://schemas.microsoft.com/office/powerpoint/2010/main" val="847940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000" b="1" kern="120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527207FB-4409-4FD1-BC6C-4B7CE3846083}"/>
              </a:ext>
            </a:extLst>
          </p:cNvPr>
          <p:cNvPicPr>
            <a:picLocks noChangeAspect="1"/>
          </p:cNvPicPr>
          <p:nvPr/>
        </p:nvPicPr>
        <p:blipFill>
          <a:blip r:embed="rId3"/>
          <a:stretch>
            <a:fillRect/>
          </a:stretch>
        </p:blipFill>
        <p:spPr>
          <a:xfrm>
            <a:off x="52722" y="701955"/>
            <a:ext cx="9045463" cy="3392047"/>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553091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68488" y="558478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3EA9903-B138-44B2-84AE-9286CA70C805}"/>
              </a:ext>
            </a:extLst>
          </p:cNvPr>
          <p:cNvPicPr>
            <a:picLocks noChangeAspect="1"/>
          </p:cNvPicPr>
          <p:nvPr/>
        </p:nvPicPr>
        <p:blipFill>
          <a:blip r:embed="rId3"/>
          <a:stretch>
            <a:fillRect/>
          </a:stretch>
        </p:blipFill>
        <p:spPr>
          <a:xfrm>
            <a:off x="360659" y="111142"/>
            <a:ext cx="8323458" cy="4528758"/>
          </a:xfrm>
          <a:prstGeom prst="rect">
            <a:avLst/>
          </a:prstGeom>
        </p:spPr>
      </p:pic>
    </p:spTree>
    <p:extLst>
      <p:ext uri="{BB962C8B-B14F-4D97-AF65-F5344CB8AC3E}">
        <p14:creationId xmlns:p14="http://schemas.microsoft.com/office/powerpoint/2010/main" val="2270779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56581" y="548813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3 core interaction modes</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graphicFrame>
        <p:nvGraphicFramePr>
          <p:cNvPr id="2" name="Object 1">
            <a:extLst>
              <a:ext uri="{FF2B5EF4-FFF2-40B4-BE49-F238E27FC236}">
                <a16:creationId xmlns:a16="http://schemas.microsoft.com/office/drawing/2014/main" id="{7618954C-AE62-4F58-B754-1E5AF2B0BEEF}"/>
              </a:ext>
            </a:extLst>
          </p:cNvPr>
          <p:cNvGraphicFramePr>
            <a:graphicFrameLocks noChangeAspect="1"/>
          </p:cNvGraphicFramePr>
          <p:nvPr>
            <p:extLst>
              <p:ext uri="{D42A27DB-BD31-4B8C-83A1-F6EECF244321}">
                <p14:modId xmlns:p14="http://schemas.microsoft.com/office/powerpoint/2010/main" val="3073420931"/>
              </p:ext>
            </p:extLst>
          </p:nvPr>
        </p:nvGraphicFramePr>
        <p:xfrm>
          <a:off x="238513" y="656793"/>
          <a:ext cx="8718010" cy="3455194"/>
        </p:xfrm>
        <a:graphic>
          <a:graphicData uri="http://schemas.openxmlformats.org/presentationml/2006/ole">
            <mc:AlternateContent xmlns:mc="http://schemas.openxmlformats.org/markup-compatibility/2006">
              <mc:Choice xmlns:v="urn:schemas-microsoft-com:vml" Requires="v">
                <p:oleObj spid="_x0000_s38084" name="Bitmap Image" r:id="rId4" imgW="8820000" imgH="3495600" progId="Paint.Picture">
                  <p:embed/>
                </p:oleObj>
              </mc:Choice>
              <mc:Fallback>
                <p:oleObj name="Bitmap Image" r:id="rId4" imgW="8820000" imgH="3495600" progId="Paint.Picture">
                  <p:embed/>
                  <p:pic>
                    <p:nvPicPr>
                      <p:cNvPr id="0" name=""/>
                      <p:cNvPicPr/>
                      <p:nvPr/>
                    </p:nvPicPr>
                    <p:blipFill>
                      <a:blip r:embed="rId5"/>
                      <a:stretch>
                        <a:fillRect/>
                      </a:stretch>
                    </p:blipFill>
                    <p:spPr>
                      <a:xfrm>
                        <a:off x="238513" y="656793"/>
                        <a:ext cx="8718010" cy="3455194"/>
                      </a:xfrm>
                      <a:prstGeom prst="rect">
                        <a:avLst/>
                      </a:prstGeom>
                    </p:spPr>
                  </p:pic>
                </p:oleObj>
              </mc:Fallback>
            </mc:AlternateContent>
          </a:graphicData>
        </a:graphic>
      </p:graphicFrame>
    </p:spTree>
    <p:extLst>
      <p:ext uri="{BB962C8B-B14F-4D97-AF65-F5344CB8AC3E}">
        <p14:creationId xmlns:p14="http://schemas.microsoft.com/office/powerpoint/2010/main" val="268513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Organizational structures </a:t>
            </a:r>
          </a:p>
        </p:txBody>
      </p:sp>
      <p:pic>
        <p:nvPicPr>
          <p:cNvPr id="5" name="Picture 4">
            <a:extLst>
              <a:ext uri="{FF2B5EF4-FFF2-40B4-BE49-F238E27FC236}">
                <a16:creationId xmlns:a16="http://schemas.microsoft.com/office/drawing/2014/main" id="{7EAFA6C8-62CD-45EB-B76E-90348783E2C3}"/>
              </a:ext>
            </a:extLst>
          </p:cNvPr>
          <p:cNvPicPr>
            <a:picLocks noChangeAspect="1"/>
          </p:cNvPicPr>
          <p:nvPr/>
        </p:nvPicPr>
        <p:blipFill>
          <a:blip r:embed="rId3"/>
          <a:stretch>
            <a:fillRect/>
          </a:stretch>
        </p:blipFill>
        <p:spPr>
          <a:xfrm>
            <a:off x="482600" y="2113884"/>
            <a:ext cx="8178799" cy="3516884"/>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824792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3 core interaction modes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2DB59944-F622-42F1-9FA3-3DFA49944DEF}"/>
              </a:ext>
            </a:extLst>
          </p:cNvPr>
          <p:cNvPicPr>
            <a:picLocks noChangeAspect="1"/>
          </p:cNvPicPr>
          <p:nvPr/>
        </p:nvPicPr>
        <p:blipFill>
          <a:blip r:embed="rId3"/>
          <a:stretch>
            <a:fillRect/>
          </a:stretch>
        </p:blipFill>
        <p:spPr>
          <a:xfrm>
            <a:off x="70809" y="241312"/>
            <a:ext cx="9002381" cy="4610743"/>
          </a:xfrm>
          <a:prstGeom prst="rect">
            <a:avLst/>
          </a:prstGeom>
        </p:spPr>
      </p:pic>
    </p:spTree>
    <p:extLst>
      <p:ext uri="{BB962C8B-B14F-4D97-AF65-F5344CB8AC3E}">
        <p14:creationId xmlns:p14="http://schemas.microsoft.com/office/powerpoint/2010/main" val="148647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3" name="Picture 2">
            <a:extLst>
              <a:ext uri="{FF2B5EF4-FFF2-40B4-BE49-F238E27FC236}">
                <a16:creationId xmlns:a16="http://schemas.microsoft.com/office/drawing/2014/main" id="{9C2751C8-DF18-4E5D-8399-93D02D8266D8}"/>
              </a:ext>
            </a:extLst>
          </p:cNvPr>
          <p:cNvPicPr>
            <a:picLocks noChangeAspect="1"/>
          </p:cNvPicPr>
          <p:nvPr/>
        </p:nvPicPr>
        <p:blipFill>
          <a:blip r:embed="rId3"/>
          <a:stretch>
            <a:fillRect/>
          </a:stretch>
        </p:blipFill>
        <p:spPr>
          <a:xfrm>
            <a:off x="140483" y="244071"/>
            <a:ext cx="8859138" cy="4584603"/>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026997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2" name="Picture 1">
            <a:extLst>
              <a:ext uri="{FF2B5EF4-FFF2-40B4-BE49-F238E27FC236}">
                <a16:creationId xmlns:a16="http://schemas.microsoft.com/office/drawing/2014/main" id="{41D2CDBF-9AF8-49AA-BB20-A88C8C3FECF8}"/>
              </a:ext>
            </a:extLst>
          </p:cNvPr>
          <p:cNvPicPr>
            <a:picLocks noChangeAspect="1"/>
          </p:cNvPicPr>
          <p:nvPr/>
        </p:nvPicPr>
        <p:blipFill>
          <a:blip r:embed="rId3"/>
          <a:stretch>
            <a:fillRect/>
          </a:stretch>
        </p:blipFill>
        <p:spPr>
          <a:xfrm>
            <a:off x="217317" y="478027"/>
            <a:ext cx="8709365" cy="448532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049866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Topologies for fast flow</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6320263-1AF7-43F5-9FE2-566E18AA4228}"/>
              </a:ext>
            </a:extLst>
          </p:cNvPr>
          <p:cNvPicPr>
            <a:picLocks noChangeAspect="1"/>
          </p:cNvPicPr>
          <p:nvPr/>
        </p:nvPicPr>
        <p:blipFill>
          <a:blip r:embed="rId3"/>
          <a:stretch>
            <a:fillRect/>
          </a:stretch>
        </p:blipFill>
        <p:spPr>
          <a:xfrm>
            <a:off x="0" y="2235994"/>
            <a:ext cx="9144000" cy="3528725"/>
          </a:xfrm>
          <a:prstGeom prst="rect">
            <a:avLst/>
          </a:prstGeom>
        </p:spPr>
      </p:pic>
    </p:spTree>
    <p:extLst>
      <p:ext uri="{BB962C8B-B14F-4D97-AF65-F5344CB8AC3E}">
        <p14:creationId xmlns:p14="http://schemas.microsoft.com/office/powerpoint/2010/main" val="4166586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685800" y="4522119"/>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800" b="1" dirty="0" err="1"/>
              <a:t>Rethink</a:t>
            </a:r>
            <a:r>
              <a:rPr lang="fr-FR" sz="4800" b="1" dirty="0"/>
              <a:t> team structures, </a:t>
            </a:r>
            <a:r>
              <a:rPr lang="fr-FR" sz="4800" b="1" dirty="0" err="1"/>
              <a:t>purpose</a:t>
            </a:r>
            <a:r>
              <a:rPr lang="fr-FR" sz="4800" b="1" dirty="0"/>
              <a:t> and interaction</a:t>
            </a:r>
            <a:endParaRPr sz="4800" b="1" dirty="0"/>
          </a:p>
        </p:txBody>
      </p:sp>
    </p:spTree>
    <p:extLst>
      <p:ext uri="{BB962C8B-B14F-4D97-AF65-F5344CB8AC3E}">
        <p14:creationId xmlns:p14="http://schemas.microsoft.com/office/powerpoint/2010/main" val="260973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Explicit cognitive load</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14984CED-D423-4EB5-BD15-513993678107}"/>
              </a:ext>
            </a:extLst>
          </p:cNvPr>
          <p:cNvPicPr>
            <a:picLocks noChangeAspect="1"/>
          </p:cNvPicPr>
          <p:nvPr/>
        </p:nvPicPr>
        <p:blipFill>
          <a:blip r:embed="rId3"/>
          <a:stretch>
            <a:fillRect/>
          </a:stretch>
        </p:blipFill>
        <p:spPr>
          <a:xfrm>
            <a:off x="15924" y="2292848"/>
            <a:ext cx="9128076" cy="3386057"/>
          </a:xfrm>
          <a:prstGeom prst="rect">
            <a:avLst/>
          </a:prstGeom>
        </p:spPr>
      </p:pic>
    </p:spTree>
    <p:extLst>
      <p:ext uri="{BB962C8B-B14F-4D97-AF65-F5344CB8AC3E}">
        <p14:creationId xmlns:p14="http://schemas.microsoft.com/office/powerpoint/2010/main" val="330030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Large Conway mismatches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05A4539-425D-4DD6-BD71-4F8D9D8111FD}"/>
              </a:ext>
            </a:extLst>
          </p:cNvPr>
          <p:cNvPicPr>
            <a:picLocks noChangeAspect="1"/>
          </p:cNvPicPr>
          <p:nvPr/>
        </p:nvPicPr>
        <p:blipFill>
          <a:blip r:embed="rId3"/>
          <a:stretch>
            <a:fillRect/>
          </a:stretch>
        </p:blipFill>
        <p:spPr>
          <a:xfrm>
            <a:off x="0" y="2180598"/>
            <a:ext cx="9144000" cy="3166797"/>
          </a:xfrm>
          <a:prstGeom prst="rect">
            <a:avLst/>
          </a:prstGeom>
        </p:spPr>
      </p:pic>
    </p:spTree>
    <p:extLst>
      <p:ext uri="{BB962C8B-B14F-4D97-AF65-F5344CB8AC3E}">
        <p14:creationId xmlns:p14="http://schemas.microsoft.com/office/powerpoint/2010/main" val="3622867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Interactions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690C0B8-F857-45AF-9C2A-AC2001C082E1}"/>
              </a:ext>
            </a:extLst>
          </p:cNvPr>
          <p:cNvPicPr>
            <a:picLocks noChangeAspect="1"/>
          </p:cNvPicPr>
          <p:nvPr/>
        </p:nvPicPr>
        <p:blipFill>
          <a:blip r:embed="rId3"/>
          <a:stretch>
            <a:fillRect/>
          </a:stretch>
        </p:blipFill>
        <p:spPr>
          <a:xfrm>
            <a:off x="0" y="2446713"/>
            <a:ext cx="9144000" cy="3277644"/>
          </a:xfrm>
          <a:prstGeom prst="rect">
            <a:avLst/>
          </a:prstGeom>
        </p:spPr>
      </p:pic>
    </p:spTree>
    <p:extLst>
      <p:ext uri="{BB962C8B-B14F-4D97-AF65-F5344CB8AC3E}">
        <p14:creationId xmlns:p14="http://schemas.microsoft.com/office/powerpoint/2010/main" val="14860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Thinnest Viable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6963025E-FFB8-4E28-ABD0-5B4CE98839DD}"/>
              </a:ext>
            </a:extLst>
          </p:cNvPr>
          <p:cNvPicPr>
            <a:picLocks noChangeAspect="1"/>
          </p:cNvPicPr>
          <p:nvPr/>
        </p:nvPicPr>
        <p:blipFill>
          <a:blip r:embed="rId3"/>
          <a:stretch>
            <a:fillRect/>
          </a:stretch>
        </p:blipFill>
        <p:spPr>
          <a:xfrm>
            <a:off x="-542" y="2237403"/>
            <a:ext cx="9143458" cy="3585882"/>
          </a:xfrm>
          <a:prstGeom prst="rect">
            <a:avLst/>
          </a:prstGeom>
        </p:spPr>
      </p:pic>
    </p:spTree>
    <p:extLst>
      <p:ext uri="{BB962C8B-B14F-4D97-AF65-F5344CB8AC3E}">
        <p14:creationId xmlns:p14="http://schemas.microsoft.com/office/powerpoint/2010/main" val="1270728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The “</a:t>
            </a:r>
            <a:r>
              <a:rPr lang="en-US" sz="3600" b="1" strike="sngStrike" kern="1200" dirty="0">
                <a:solidFill>
                  <a:schemeClr val="bg1"/>
                </a:solidFill>
                <a:latin typeface="+mj-lt"/>
                <a:ea typeface="+mj-ea"/>
                <a:cs typeface="+mj-cs"/>
              </a:rPr>
              <a:t>Spotify mod</a:t>
            </a:r>
            <a:r>
              <a:rPr lang="en-US" sz="3600" b="1" kern="1200" dirty="0">
                <a:solidFill>
                  <a:schemeClr val="bg1"/>
                </a:solidFill>
                <a:latin typeface="+mj-lt"/>
                <a:ea typeface="+mj-ea"/>
                <a:cs typeface="+mj-cs"/>
              </a:rPr>
              <a:t>el” helps to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C3F8EAF-A6A1-4E08-9A35-1A99A7543C0D}"/>
              </a:ext>
            </a:extLst>
          </p:cNvPr>
          <p:cNvPicPr>
            <a:picLocks noChangeAspect="1"/>
          </p:cNvPicPr>
          <p:nvPr/>
        </p:nvPicPr>
        <p:blipFill>
          <a:blip r:embed="rId3"/>
          <a:stretch>
            <a:fillRect/>
          </a:stretch>
        </p:blipFill>
        <p:spPr>
          <a:xfrm>
            <a:off x="21728" y="2162013"/>
            <a:ext cx="9122272" cy="3693356"/>
          </a:xfrm>
          <a:prstGeom prst="rect">
            <a:avLst/>
          </a:prstGeom>
        </p:spPr>
      </p:pic>
      <p:pic>
        <p:nvPicPr>
          <p:cNvPr id="7" name="Picture 4" descr="Download Free png Spotify Png Logo, png collections at sccpre.cat ...">
            <a:extLst>
              <a:ext uri="{FF2B5EF4-FFF2-40B4-BE49-F238E27FC236}">
                <a16:creationId xmlns:a16="http://schemas.microsoft.com/office/drawing/2014/main" id="{6733B49B-29BB-47CB-94C8-684324A65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83" y="5850445"/>
            <a:ext cx="1079623" cy="100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1: Functional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AFA0F9F-A067-478A-AD59-6D4AA6E5235E}"/>
              </a:ext>
            </a:extLst>
          </p:cNvPr>
          <p:cNvPicPr>
            <a:picLocks noChangeAspect="1"/>
          </p:cNvPicPr>
          <p:nvPr/>
        </p:nvPicPr>
        <p:blipFill>
          <a:blip r:embed="rId3"/>
          <a:stretch>
            <a:fillRect/>
          </a:stretch>
        </p:blipFill>
        <p:spPr>
          <a:xfrm>
            <a:off x="348197" y="2413604"/>
            <a:ext cx="8447605" cy="3238049"/>
          </a:xfrm>
          <a:prstGeom prst="rect">
            <a:avLst/>
          </a:prstGeom>
        </p:spPr>
      </p:pic>
      <p:pic>
        <p:nvPicPr>
          <p:cNvPr id="3" name="Picture 2">
            <a:extLst>
              <a:ext uri="{FF2B5EF4-FFF2-40B4-BE49-F238E27FC236}">
                <a16:creationId xmlns:a16="http://schemas.microsoft.com/office/drawing/2014/main" id="{4AE03D17-8C80-4D26-9590-A3E61097DAE9}"/>
              </a:ext>
            </a:extLst>
          </p:cNvPr>
          <p:cNvPicPr>
            <a:picLocks noChangeAspect="1"/>
          </p:cNvPicPr>
          <p:nvPr/>
        </p:nvPicPr>
        <p:blipFill>
          <a:blip r:embed="rId4"/>
          <a:stretch>
            <a:fillRect/>
          </a:stretch>
        </p:blipFill>
        <p:spPr>
          <a:xfrm>
            <a:off x="348197" y="2413604"/>
            <a:ext cx="885949" cy="933580"/>
          </a:xfrm>
          <a:prstGeom prst="rect">
            <a:avLst/>
          </a:prstGeom>
        </p:spPr>
      </p:pic>
    </p:spTree>
    <p:extLst>
      <p:ext uri="{BB962C8B-B14F-4D97-AF65-F5344CB8AC3E}">
        <p14:creationId xmlns:p14="http://schemas.microsoft.com/office/powerpoint/2010/main" val="166936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We also need to address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7B8EBA2-9C19-4C2B-96DF-D825914B3154}"/>
              </a:ext>
            </a:extLst>
          </p:cNvPr>
          <p:cNvPicPr>
            <a:picLocks noChangeAspect="1"/>
          </p:cNvPicPr>
          <p:nvPr/>
        </p:nvPicPr>
        <p:blipFill>
          <a:blip r:embed="rId3"/>
          <a:stretch>
            <a:fillRect/>
          </a:stretch>
        </p:blipFill>
        <p:spPr>
          <a:xfrm>
            <a:off x="-14781" y="2081071"/>
            <a:ext cx="9173562" cy="3613146"/>
          </a:xfrm>
          <a:prstGeom prst="rect">
            <a:avLst/>
          </a:prstGeom>
        </p:spPr>
      </p:pic>
    </p:spTree>
    <p:extLst>
      <p:ext uri="{BB962C8B-B14F-4D97-AF65-F5344CB8AC3E}">
        <p14:creationId xmlns:p14="http://schemas.microsoft.com/office/powerpoint/2010/main" val="3796901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57651" y="3845386"/>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Spotify </a:t>
            </a:r>
          </a:p>
        </p:txBody>
      </p:sp>
      <p:pic>
        <p:nvPicPr>
          <p:cNvPr id="2052" name="Picture 4" descr="Download Free png Spotify Png Logo, png collections at sccpre.cat ...">
            <a:extLst>
              <a:ext uri="{FF2B5EF4-FFF2-40B4-BE49-F238E27FC236}">
                <a16:creationId xmlns:a16="http://schemas.microsoft.com/office/drawing/2014/main" id="{F5219450-411A-4878-9C91-5A7C888D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345" y="4783015"/>
            <a:ext cx="2208329" cy="206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44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89439"/>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chemeClr val="bg1"/>
                </a:solidFill>
                <a:latin typeface="+mj-lt"/>
                <a:ea typeface="+mj-ea"/>
                <a:cs typeface="+mj-cs"/>
              </a:rPr>
              <a:t>The Spotify model</a:t>
            </a:r>
          </a:p>
        </p:txBody>
      </p:sp>
      <p:cxnSp>
        <p:nvCxnSpPr>
          <p:cNvPr id="98" name="Straight Connector 9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C53FA1-2671-4B47-B32A-0B377268483E}"/>
              </a:ext>
            </a:extLst>
          </p:cNvPr>
          <p:cNvPicPr>
            <a:picLocks noChangeAspect="1"/>
          </p:cNvPicPr>
          <p:nvPr/>
        </p:nvPicPr>
        <p:blipFill>
          <a:blip r:embed="rId3"/>
          <a:stretch>
            <a:fillRect/>
          </a:stretch>
        </p:blipFill>
        <p:spPr>
          <a:xfrm>
            <a:off x="240030" y="2723393"/>
            <a:ext cx="8622615" cy="3405932"/>
          </a:xfrm>
          <a:prstGeom prst="rect">
            <a:avLst/>
          </a:prstGeom>
        </p:spPr>
      </p:pic>
    </p:spTree>
    <p:extLst>
      <p:ext uri="{BB962C8B-B14F-4D97-AF65-F5344CB8AC3E}">
        <p14:creationId xmlns:p14="http://schemas.microsoft.com/office/powerpoint/2010/main" val="3521661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4400" b="1" strike="sngStrike" kern="1200" dirty="0">
                <a:solidFill>
                  <a:schemeClr val="tx1"/>
                </a:solidFill>
                <a:latin typeface="+mj-lt"/>
                <a:ea typeface="+mj-ea"/>
                <a:cs typeface="+mj-cs"/>
              </a:rPr>
              <a:t>The Spotify model</a:t>
            </a:r>
          </a:p>
        </p:txBody>
      </p:sp>
      <p:pic>
        <p:nvPicPr>
          <p:cNvPr id="3" name="Picture 2">
            <a:extLst>
              <a:ext uri="{FF2B5EF4-FFF2-40B4-BE49-F238E27FC236}">
                <a16:creationId xmlns:a16="http://schemas.microsoft.com/office/drawing/2014/main" id="{9E6EA6B9-5C84-4F86-A7A1-E889398F57B6}"/>
              </a:ext>
            </a:extLst>
          </p:cNvPr>
          <p:cNvPicPr>
            <a:picLocks noChangeAspect="1"/>
          </p:cNvPicPr>
          <p:nvPr/>
        </p:nvPicPr>
        <p:blipFill>
          <a:blip r:embed="rId3"/>
          <a:stretch>
            <a:fillRect/>
          </a:stretch>
        </p:blipFill>
        <p:spPr>
          <a:xfrm>
            <a:off x="1045077" y="1825626"/>
            <a:ext cx="7046701" cy="4351338"/>
          </a:xfrm>
          <a:prstGeom prst="rect">
            <a:avLst/>
          </a:prstGeom>
        </p:spPr>
      </p:pic>
    </p:spTree>
    <p:extLst>
      <p:ext uri="{BB962C8B-B14F-4D97-AF65-F5344CB8AC3E}">
        <p14:creationId xmlns:p14="http://schemas.microsoft.com/office/powerpoint/2010/main" val="2801724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Amazon </a:t>
            </a:r>
          </a:p>
        </p:txBody>
      </p:sp>
      <p:pic>
        <p:nvPicPr>
          <p:cNvPr id="1030" name="Picture 6" descr="Amazon AWS EC2 - ElearningWorld.org">
            <a:extLst>
              <a:ext uri="{FF2B5EF4-FFF2-40B4-BE49-F238E27FC236}">
                <a16:creationId xmlns:a16="http://schemas.microsoft.com/office/drawing/2014/main" id="{3AB03837-D56B-451C-B3C9-169CF6E5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5685766"/>
            <a:ext cx="28575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07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39014" y="5091762"/>
            <a:ext cx="5613590" cy="1264588"/>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Vision</a:t>
            </a:r>
          </a:p>
        </p:txBody>
      </p:sp>
      <p:pic>
        <p:nvPicPr>
          <p:cNvPr id="2" name="Picture 1">
            <a:extLst>
              <a:ext uri="{FF2B5EF4-FFF2-40B4-BE49-F238E27FC236}">
                <a16:creationId xmlns:a16="http://schemas.microsoft.com/office/drawing/2014/main" id="{6F827556-C066-4DF1-AB9E-98471D0691A2}"/>
              </a:ext>
            </a:extLst>
          </p:cNvPr>
          <p:cNvPicPr>
            <a:picLocks noChangeAspect="1"/>
          </p:cNvPicPr>
          <p:nvPr/>
        </p:nvPicPr>
        <p:blipFill rotWithShape="1">
          <a:blip r:embed="rId3"/>
          <a:srcRect r="-1" b="927"/>
          <a:stretch/>
        </p:blipFill>
        <p:spPr>
          <a:xfrm>
            <a:off x="240030" y="320040"/>
            <a:ext cx="8661654" cy="4462272"/>
          </a:xfrm>
          <a:prstGeom prst="rect">
            <a:avLst/>
          </a:prstGeom>
        </p:spPr>
      </p:pic>
      <p:cxnSp>
        <p:nvCxnSpPr>
          <p:cNvPr id="96" name="Straight Connector 9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75</a:t>
            </a:fld>
            <a:endParaRPr lang="fr-FR"/>
          </a:p>
        </p:txBody>
      </p:sp>
    </p:spTree>
    <p:extLst>
      <p:ext uri="{BB962C8B-B14F-4D97-AF65-F5344CB8AC3E}">
        <p14:creationId xmlns:p14="http://schemas.microsoft.com/office/powerpoint/2010/main" val="308340690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0" y="365125"/>
            <a:ext cx="9109573"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tx1"/>
                </a:solidFill>
                <a:latin typeface="+mj-lt"/>
                <a:ea typeface="+mj-ea"/>
                <a:cs typeface="+mj-cs"/>
              </a:rPr>
              <a:t>Jeff Bezos’ Big Mandate (2001)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Steve </a:t>
            </a:r>
            <a:r>
              <a:rPr lang="en-US" sz="4000" b="1" kern="1200" dirty="0" err="1">
                <a:solidFill>
                  <a:schemeClr val="tx1"/>
                </a:solidFill>
                <a:latin typeface="+mj-lt"/>
                <a:ea typeface="+mj-ea"/>
                <a:cs typeface="+mj-cs"/>
              </a:rPr>
              <a:t>Yegge’s</a:t>
            </a:r>
            <a:r>
              <a:rPr lang="en-US" sz="4000" b="1" kern="1200" dirty="0">
                <a:solidFill>
                  <a:schemeClr val="tx1"/>
                </a:solidFill>
                <a:latin typeface="+mj-lt"/>
                <a:ea typeface="+mj-ea"/>
                <a:cs typeface="+mj-cs"/>
              </a:rPr>
              <a:t> Architecture Rant </a:t>
            </a:r>
          </a:p>
        </p:txBody>
      </p:sp>
      <p:pic>
        <p:nvPicPr>
          <p:cNvPr id="2" name="Picture 1">
            <a:extLst>
              <a:ext uri="{FF2B5EF4-FFF2-40B4-BE49-F238E27FC236}">
                <a16:creationId xmlns:a16="http://schemas.microsoft.com/office/drawing/2014/main" id="{E82363F4-1DAC-4C6B-8937-5D2723C1E07F}"/>
              </a:ext>
            </a:extLst>
          </p:cNvPr>
          <p:cNvPicPr>
            <a:picLocks noChangeAspect="1"/>
          </p:cNvPicPr>
          <p:nvPr/>
        </p:nvPicPr>
        <p:blipFill>
          <a:blip r:embed="rId3"/>
          <a:stretch>
            <a:fillRect/>
          </a:stretch>
        </p:blipFill>
        <p:spPr>
          <a:xfrm>
            <a:off x="77129" y="2272145"/>
            <a:ext cx="9032444" cy="3477491"/>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76</a:t>
            </a:fld>
            <a:endParaRPr lang="fr-FR"/>
          </a:p>
        </p:txBody>
      </p:sp>
    </p:spTree>
    <p:extLst>
      <p:ext uri="{BB962C8B-B14F-4D97-AF65-F5344CB8AC3E}">
        <p14:creationId xmlns:p14="http://schemas.microsoft.com/office/powerpoint/2010/main" val="2492997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75663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2900" b="1" kern="1200">
                <a:solidFill>
                  <a:schemeClr val="bg1"/>
                </a:solidFill>
                <a:latin typeface="+mj-lt"/>
                <a:ea typeface="+mj-ea"/>
                <a:cs typeface="+mj-cs"/>
              </a:rPr>
              <a:t>A Look Back: Development transformation</a:t>
            </a:r>
          </a:p>
        </p:txBody>
      </p:sp>
      <p:pic>
        <p:nvPicPr>
          <p:cNvPr id="3" name="Picture 2">
            <a:extLst>
              <a:ext uri="{FF2B5EF4-FFF2-40B4-BE49-F238E27FC236}">
                <a16:creationId xmlns:a16="http://schemas.microsoft.com/office/drawing/2014/main" id="{A1B17B1F-7547-4C6E-8B2B-3E40251126BF}"/>
              </a:ext>
            </a:extLst>
          </p:cNvPr>
          <p:cNvPicPr>
            <a:picLocks noChangeAspect="1"/>
          </p:cNvPicPr>
          <p:nvPr/>
        </p:nvPicPr>
        <p:blipFill>
          <a:blip r:embed="rId3"/>
          <a:stretch>
            <a:fillRect/>
          </a:stretch>
        </p:blipFill>
        <p:spPr>
          <a:xfrm>
            <a:off x="249382" y="177082"/>
            <a:ext cx="8672945" cy="4293107"/>
          </a:xfrm>
          <a:prstGeom prst="rect">
            <a:avLst/>
          </a:prstGeom>
        </p:spPr>
      </p:pic>
      <p:cxnSp>
        <p:nvCxnSpPr>
          <p:cNvPr id="164" name="Straight Connector 16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5746932"/>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83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Every Team is a DevOps team</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78</a:t>
            </a:fld>
            <a:endParaRPr lang="fr-FR"/>
          </a:p>
        </p:txBody>
      </p:sp>
      <p:pic>
        <p:nvPicPr>
          <p:cNvPr id="4" name="Picture 3">
            <a:extLst>
              <a:ext uri="{FF2B5EF4-FFF2-40B4-BE49-F238E27FC236}">
                <a16:creationId xmlns:a16="http://schemas.microsoft.com/office/drawing/2014/main" id="{BABCE05E-6682-4F17-956B-0F8894B3771F}"/>
              </a:ext>
            </a:extLst>
          </p:cNvPr>
          <p:cNvPicPr>
            <a:picLocks noChangeAspect="1"/>
          </p:cNvPicPr>
          <p:nvPr/>
        </p:nvPicPr>
        <p:blipFill>
          <a:blip r:embed="rId3"/>
          <a:stretch>
            <a:fillRect/>
          </a:stretch>
        </p:blipFill>
        <p:spPr>
          <a:xfrm>
            <a:off x="112654" y="251134"/>
            <a:ext cx="8916990" cy="4310113"/>
          </a:xfrm>
          <a:prstGeom prst="rect">
            <a:avLst/>
          </a:prstGeom>
        </p:spPr>
      </p:pic>
    </p:spTree>
    <p:extLst>
      <p:ext uri="{BB962C8B-B14F-4D97-AF65-F5344CB8AC3E}">
        <p14:creationId xmlns:p14="http://schemas.microsoft.com/office/powerpoint/2010/main" val="1122141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at launch</a:t>
            </a:r>
          </a:p>
        </p:txBody>
      </p:sp>
      <p:pic>
        <p:nvPicPr>
          <p:cNvPr id="2" name="Picture 1">
            <a:extLst>
              <a:ext uri="{FF2B5EF4-FFF2-40B4-BE49-F238E27FC236}">
                <a16:creationId xmlns:a16="http://schemas.microsoft.com/office/drawing/2014/main" id="{710BF0FB-9EB0-4C64-B967-5626161CE5BC}"/>
              </a:ext>
            </a:extLst>
          </p:cNvPr>
          <p:cNvPicPr>
            <a:picLocks noChangeAspect="1"/>
          </p:cNvPicPr>
          <p:nvPr/>
        </p:nvPicPr>
        <p:blipFill rotWithShape="1">
          <a:blip r:embed="rId3"/>
          <a:srcRect l="12798" r="2472" b="2"/>
          <a:stretch/>
        </p:blipFill>
        <p:spPr>
          <a:xfrm>
            <a:off x="20" y="10"/>
            <a:ext cx="9143980" cy="5395902"/>
          </a:xfrm>
          <a:prstGeom prst="rect">
            <a:avLst/>
          </a:prstGeom>
        </p:spPr>
      </p:pic>
    </p:spTree>
    <p:extLst>
      <p:ext uri="{BB962C8B-B14F-4D97-AF65-F5344CB8AC3E}">
        <p14:creationId xmlns:p14="http://schemas.microsoft.com/office/powerpoint/2010/main" val="319647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2A: Matrix</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94A709-9B23-478C-BC8B-8181B100F9DE}"/>
              </a:ext>
            </a:extLst>
          </p:cNvPr>
          <p:cNvPicPr>
            <a:picLocks noChangeAspect="1"/>
          </p:cNvPicPr>
          <p:nvPr/>
        </p:nvPicPr>
        <p:blipFill>
          <a:blip r:embed="rId3"/>
          <a:stretch>
            <a:fillRect/>
          </a:stretch>
        </p:blipFill>
        <p:spPr>
          <a:xfrm>
            <a:off x="766057" y="2507442"/>
            <a:ext cx="7922258" cy="3155227"/>
          </a:xfrm>
          <a:prstGeom prst="rect">
            <a:avLst/>
          </a:prstGeom>
        </p:spPr>
      </p:pic>
      <p:pic>
        <p:nvPicPr>
          <p:cNvPr id="6" name="Picture 5">
            <a:extLst>
              <a:ext uri="{FF2B5EF4-FFF2-40B4-BE49-F238E27FC236}">
                <a16:creationId xmlns:a16="http://schemas.microsoft.com/office/drawing/2014/main" id="{E438FD09-756F-4FFA-8A62-5604D5450158}"/>
              </a:ext>
            </a:extLst>
          </p:cNvPr>
          <p:cNvPicPr>
            <a:picLocks noChangeAspect="1"/>
          </p:cNvPicPr>
          <p:nvPr/>
        </p:nvPicPr>
        <p:blipFill>
          <a:blip r:embed="rId4"/>
          <a:stretch>
            <a:fillRect/>
          </a:stretch>
        </p:blipFill>
        <p:spPr>
          <a:xfrm>
            <a:off x="7769968" y="2571630"/>
            <a:ext cx="857370" cy="857370"/>
          </a:xfrm>
          <a:prstGeom prst="rect">
            <a:avLst/>
          </a:prstGeom>
        </p:spPr>
      </p:pic>
    </p:spTree>
    <p:extLst>
      <p:ext uri="{BB962C8B-B14F-4D97-AF65-F5344CB8AC3E}">
        <p14:creationId xmlns:p14="http://schemas.microsoft.com/office/powerpoint/2010/main" val="790435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today</a:t>
            </a:r>
          </a:p>
        </p:txBody>
      </p:sp>
      <p:pic>
        <p:nvPicPr>
          <p:cNvPr id="2" name="Picture 1">
            <a:extLst>
              <a:ext uri="{FF2B5EF4-FFF2-40B4-BE49-F238E27FC236}">
                <a16:creationId xmlns:a16="http://schemas.microsoft.com/office/drawing/2014/main" id="{340160D5-3126-4EE2-A342-86E1E72D44EC}"/>
              </a:ext>
            </a:extLst>
          </p:cNvPr>
          <p:cNvPicPr>
            <a:picLocks noChangeAspect="1"/>
          </p:cNvPicPr>
          <p:nvPr/>
        </p:nvPicPr>
        <p:blipFill rotWithShape="1">
          <a:blip r:embed="rId3"/>
          <a:srcRect l="5641" r="10051"/>
          <a:stretch/>
        </p:blipFill>
        <p:spPr>
          <a:xfrm>
            <a:off x="20" y="10"/>
            <a:ext cx="9143980" cy="5395902"/>
          </a:xfrm>
          <a:prstGeom prst="rect">
            <a:avLst/>
          </a:prstGeom>
        </p:spPr>
      </p:pic>
    </p:spTree>
    <p:extLst>
      <p:ext uri="{BB962C8B-B14F-4D97-AF65-F5344CB8AC3E}">
        <p14:creationId xmlns:p14="http://schemas.microsoft.com/office/powerpoint/2010/main" val="1456825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The recipe</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81</a:t>
            </a:fld>
            <a:endParaRPr lang="fr-FR"/>
          </a:p>
        </p:txBody>
      </p:sp>
      <p:pic>
        <p:nvPicPr>
          <p:cNvPr id="4" name="Picture 3">
            <a:extLst>
              <a:ext uri="{FF2B5EF4-FFF2-40B4-BE49-F238E27FC236}">
                <a16:creationId xmlns:a16="http://schemas.microsoft.com/office/drawing/2014/main" id="{909987FD-57AC-4E88-86C8-C3EEC815E7F4}"/>
              </a:ext>
            </a:extLst>
          </p:cNvPr>
          <p:cNvPicPr>
            <a:picLocks noChangeAspect="1"/>
          </p:cNvPicPr>
          <p:nvPr/>
        </p:nvPicPr>
        <p:blipFill>
          <a:blip r:embed="rId3"/>
          <a:stretch>
            <a:fillRect/>
          </a:stretch>
        </p:blipFill>
        <p:spPr>
          <a:xfrm>
            <a:off x="74158" y="1876207"/>
            <a:ext cx="8953745" cy="4205937"/>
          </a:xfrm>
          <a:prstGeom prst="rect">
            <a:avLst/>
          </a:prstGeom>
        </p:spPr>
      </p:pic>
    </p:spTree>
    <p:extLst>
      <p:ext uri="{BB962C8B-B14F-4D97-AF65-F5344CB8AC3E}">
        <p14:creationId xmlns:p14="http://schemas.microsoft.com/office/powerpoint/2010/main" val="572449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82</a:t>
            </a:fld>
            <a:endParaRPr lang="fr-FR"/>
          </a:p>
        </p:txBody>
      </p:sp>
      <p:pic>
        <p:nvPicPr>
          <p:cNvPr id="3" name="Picture 2">
            <a:extLst>
              <a:ext uri="{FF2B5EF4-FFF2-40B4-BE49-F238E27FC236}">
                <a16:creationId xmlns:a16="http://schemas.microsoft.com/office/drawing/2014/main" id="{DE7B7AE1-051C-4904-A28F-0E8B6A7FDED1}"/>
              </a:ext>
            </a:extLst>
          </p:cNvPr>
          <p:cNvPicPr>
            <a:picLocks noChangeAspect="1"/>
          </p:cNvPicPr>
          <p:nvPr/>
        </p:nvPicPr>
        <p:blipFill>
          <a:blip r:embed="rId3"/>
          <a:stretch>
            <a:fillRect/>
          </a:stretch>
        </p:blipFill>
        <p:spPr>
          <a:xfrm>
            <a:off x="162920" y="1523713"/>
            <a:ext cx="8818159" cy="5197762"/>
          </a:xfrm>
          <a:prstGeom prst="rect">
            <a:avLst/>
          </a:prstGeom>
        </p:spPr>
      </p:pic>
    </p:spTree>
    <p:extLst>
      <p:ext uri="{BB962C8B-B14F-4D97-AF65-F5344CB8AC3E}">
        <p14:creationId xmlns:p14="http://schemas.microsoft.com/office/powerpoint/2010/main" val="3756290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83</a:t>
            </a:fld>
            <a:endParaRPr lang="fr-FR"/>
          </a:p>
        </p:txBody>
      </p:sp>
      <p:pic>
        <p:nvPicPr>
          <p:cNvPr id="2" name="Picture 1">
            <a:extLst>
              <a:ext uri="{FF2B5EF4-FFF2-40B4-BE49-F238E27FC236}">
                <a16:creationId xmlns:a16="http://schemas.microsoft.com/office/drawing/2014/main" id="{100B0C79-0D3A-4A22-B1C7-EC77CBC6CDC2}"/>
              </a:ext>
            </a:extLst>
          </p:cNvPr>
          <p:cNvPicPr>
            <a:picLocks noChangeAspect="1"/>
          </p:cNvPicPr>
          <p:nvPr/>
        </p:nvPicPr>
        <p:blipFill>
          <a:blip r:embed="rId3"/>
          <a:stretch>
            <a:fillRect/>
          </a:stretch>
        </p:blipFill>
        <p:spPr>
          <a:xfrm>
            <a:off x="138290" y="1565275"/>
            <a:ext cx="8867419" cy="5156200"/>
          </a:xfrm>
          <a:prstGeom prst="rect">
            <a:avLst/>
          </a:prstGeom>
        </p:spPr>
      </p:pic>
    </p:spTree>
    <p:extLst>
      <p:ext uri="{BB962C8B-B14F-4D97-AF65-F5344CB8AC3E}">
        <p14:creationId xmlns:p14="http://schemas.microsoft.com/office/powerpoint/2010/main" val="3197615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84</a:t>
            </a:fld>
            <a:endParaRPr lang="fr-FR"/>
          </a:p>
        </p:txBody>
      </p:sp>
      <p:pic>
        <p:nvPicPr>
          <p:cNvPr id="2" name="Picture 1">
            <a:extLst>
              <a:ext uri="{FF2B5EF4-FFF2-40B4-BE49-F238E27FC236}">
                <a16:creationId xmlns:a16="http://schemas.microsoft.com/office/drawing/2014/main" id="{26D612A8-6FEB-49CC-9113-1C86DBE2DDCD}"/>
              </a:ext>
            </a:extLst>
          </p:cNvPr>
          <p:cNvPicPr>
            <a:picLocks noChangeAspect="1"/>
          </p:cNvPicPr>
          <p:nvPr/>
        </p:nvPicPr>
        <p:blipFill>
          <a:blip r:embed="rId3"/>
          <a:stretch>
            <a:fillRect/>
          </a:stretch>
        </p:blipFill>
        <p:spPr>
          <a:xfrm>
            <a:off x="34983" y="1585655"/>
            <a:ext cx="9074034" cy="4620593"/>
          </a:xfrm>
          <a:prstGeom prst="rect">
            <a:avLst/>
          </a:prstGeom>
        </p:spPr>
      </p:pic>
    </p:spTree>
    <p:extLst>
      <p:ext uri="{BB962C8B-B14F-4D97-AF65-F5344CB8AC3E}">
        <p14:creationId xmlns:p14="http://schemas.microsoft.com/office/powerpoint/2010/main" val="2619784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Monolith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85</a:t>
            </a:fld>
            <a:endParaRPr lang="fr-FR"/>
          </a:p>
        </p:txBody>
      </p:sp>
      <p:pic>
        <p:nvPicPr>
          <p:cNvPr id="3" name="Picture 2">
            <a:extLst>
              <a:ext uri="{FF2B5EF4-FFF2-40B4-BE49-F238E27FC236}">
                <a16:creationId xmlns:a16="http://schemas.microsoft.com/office/drawing/2014/main" id="{3976CB09-613D-43CD-8707-7F102403EDD4}"/>
              </a:ext>
            </a:extLst>
          </p:cNvPr>
          <p:cNvPicPr>
            <a:picLocks noChangeAspect="1"/>
          </p:cNvPicPr>
          <p:nvPr/>
        </p:nvPicPr>
        <p:blipFill>
          <a:blip r:embed="rId3"/>
          <a:stretch>
            <a:fillRect/>
          </a:stretch>
        </p:blipFill>
        <p:spPr>
          <a:xfrm>
            <a:off x="57264" y="1977952"/>
            <a:ext cx="8934836" cy="3924083"/>
          </a:xfrm>
          <a:prstGeom prst="rect">
            <a:avLst/>
          </a:prstGeom>
        </p:spPr>
      </p:pic>
    </p:spTree>
    <p:extLst>
      <p:ext uri="{BB962C8B-B14F-4D97-AF65-F5344CB8AC3E}">
        <p14:creationId xmlns:p14="http://schemas.microsoft.com/office/powerpoint/2010/main" val="1276847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Microservice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86</a:t>
            </a:fld>
            <a:endParaRPr lang="fr-FR"/>
          </a:p>
        </p:txBody>
      </p:sp>
      <p:pic>
        <p:nvPicPr>
          <p:cNvPr id="2" name="Picture 1">
            <a:extLst>
              <a:ext uri="{FF2B5EF4-FFF2-40B4-BE49-F238E27FC236}">
                <a16:creationId xmlns:a16="http://schemas.microsoft.com/office/drawing/2014/main" id="{7AC617F0-C27D-4E52-AB67-7261232CCA7F}"/>
              </a:ext>
            </a:extLst>
          </p:cNvPr>
          <p:cNvPicPr>
            <a:picLocks noChangeAspect="1"/>
          </p:cNvPicPr>
          <p:nvPr/>
        </p:nvPicPr>
        <p:blipFill>
          <a:blip r:embed="rId3"/>
          <a:stretch>
            <a:fillRect/>
          </a:stretch>
        </p:blipFill>
        <p:spPr>
          <a:xfrm>
            <a:off x="68296" y="1950823"/>
            <a:ext cx="9007408" cy="3942266"/>
          </a:xfrm>
          <a:prstGeom prst="rect">
            <a:avLst/>
          </a:prstGeom>
        </p:spPr>
      </p:pic>
    </p:spTree>
    <p:extLst>
      <p:ext uri="{BB962C8B-B14F-4D97-AF65-F5344CB8AC3E}">
        <p14:creationId xmlns:p14="http://schemas.microsoft.com/office/powerpoint/2010/main" val="2226435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87</a:t>
            </a:fld>
            <a:endParaRPr lang="fr-FR"/>
          </a:p>
        </p:txBody>
      </p:sp>
      <p:pic>
        <p:nvPicPr>
          <p:cNvPr id="2" name="Picture 1">
            <a:extLst>
              <a:ext uri="{FF2B5EF4-FFF2-40B4-BE49-F238E27FC236}">
                <a16:creationId xmlns:a16="http://schemas.microsoft.com/office/drawing/2014/main" id="{A42F1353-3C73-4C1F-A6F3-5F2B4B697D49}"/>
              </a:ext>
            </a:extLst>
          </p:cNvPr>
          <p:cNvPicPr>
            <a:picLocks noChangeAspect="1"/>
          </p:cNvPicPr>
          <p:nvPr/>
        </p:nvPicPr>
        <p:blipFill>
          <a:blip r:embed="rId3"/>
          <a:stretch>
            <a:fillRect/>
          </a:stretch>
        </p:blipFill>
        <p:spPr>
          <a:xfrm>
            <a:off x="90002" y="1771679"/>
            <a:ext cx="8963996" cy="4434569"/>
          </a:xfrm>
          <a:prstGeom prst="rect">
            <a:avLst/>
          </a:prstGeom>
        </p:spPr>
      </p:pic>
    </p:spTree>
    <p:extLst>
      <p:ext uri="{BB962C8B-B14F-4D97-AF65-F5344CB8AC3E}">
        <p14:creationId xmlns:p14="http://schemas.microsoft.com/office/powerpoint/2010/main" val="2748912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pic>
        <p:nvPicPr>
          <p:cNvPr id="2" name="Picture 1">
            <a:extLst>
              <a:ext uri="{FF2B5EF4-FFF2-40B4-BE49-F238E27FC236}">
                <a16:creationId xmlns:a16="http://schemas.microsoft.com/office/drawing/2014/main" id="{70B91A31-6D98-4C1F-8084-44719AE84E57}"/>
              </a:ext>
            </a:extLst>
          </p:cNvPr>
          <p:cNvPicPr>
            <a:picLocks noChangeAspect="1"/>
          </p:cNvPicPr>
          <p:nvPr/>
        </p:nvPicPr>
        <p:blipFill>
          <a:blip r:embed="rId3"/>
          <a:stretch>
            <a:fillRect/>
          </a:stretch>
        </p:blipFill>
        <p:spPr>
          <a:xfrm>
            <a:off x="190375" y="1796955"/>
            <a:ext cx="8704587" cy="441757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88</a:t>
            </a:fld>
            <a:endParaRPr lang="fr-FR"/>
          </a:p>
        </p:txBody>
      </p:sp>
    </p:spTree>
    <p:extLst>
      <p:ext uri="{BB962C8B-B14F-4D97-AF65-F5344CB8AC3E}">
        <p14:creationId xmlns:p14="http://schemas.microsoft.com/office/powerpoint/2010/main" val="2684080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89</a:t>
            </a:fld>
            <a:endParaRPr lang="fr-FR"/>
          </a:p>
        </p:txBody>
      </p:sp>
      <p:pic>
        <p:nvPicPr>
          <p:cNvPr id="3" name="Picture 2">
            <a:extLst>
              <a:ext uri="{FF2B5EF4-FFF2-40B4-BE49-F238E27FC236}">
                <a16:creationId xmlns:a16="http://schemas.microsoft.com/office/drawing/2014/main" id="{6C86E7A3-C41E-4636-81C6-080F800525A5}"/>
              </a:ext>
            </a:extLst>
          </p:cNvPr>
          <p:cNvPicPr>
            <a:picLocks noChangeAspect="1"/>
          </p:cNvPicPr>
          <p:nvPr/>
        </p:nvPicPr>
        <p:blipFill>
          <a:blip r:embed="rId3"/>
          <a:stretch>
            <a:fillRect/>
          </a:stretch>
        </p:blipFill>
        <p:spPr>
          <a:xfrm>
            <a:off x="256853" y="1643756"/>
            <a:ext cx="8630293" cy="4712594"/>
          </a:xfrm>
          <a:prstGeom prst="rect">
            <a:avLst/>
          </a:prstGeom>
        </p:spPr>
      </p:pic>
    </p:spTree>
    <p:extLst>
      <p:ext uri="{BB962C8B-B14F-4D97-AF65-F5344CB8AC3E}">
        <p14:creationId xmlns:p14="http://schemas.microsoft.com/office/powerpoint/2010/main" val="369657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2B: Matrix Embedded Functions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04BA1929-A3DC-4CE8-9E38-6158D64134A9}"/>
              </a:ext>
            </a:extLst>
          </p:cNvPr>
          <p:cNvPicPr>
            <a:picLocks noChangeAspect="1"/>
          </p:cNvPicPr>
          <p:nvPr/>
        </p:nvPicPr>
        <p:blipFill>
          <a:blip r:embed="rId3"/>
          <a:stretch>
            <a:fillRect/>
          </a:stretch>
        </p:blipFill>
        <p:spPr>
          <a:xfrm>
            <a:off x="329161" y="2361242"/>
            <a:ext cx="8522892" cy="3521765"/>
          </a:xfrm>
          <a:prstGeom prst="rect">
            <a:avLst/>
          </a:prstGeom>
        </p:spPr>
      </p:pic>
      <p:pic>
        <p:nvPicPr>
          <p:cNvPr id="3" name="Picture 2">
            <a:extLst>
              <a:ext uri="{FF2B5EF4-FFF2-40B4-BE49-F238E27FC236}">
                <a16:creationId xmlns:a16="http://schemas.microsoft.com/office/drawing/2014/main" id="{3E7AE470-43FF-4D6D-950E-1172374724EC}"/>
              </a:ext>
            </a:extLst>
          </p:cNvPr>
          <p:cNvPicPr>
            <a:picLocks noChangeAspect="1"/>
          </p:cNvPicPr>
          <p:nvPr/>
        </p:nvPicPr>
        <p:blipFill>
          <a:blip r:embed="rId4"/>
          <a:stretch>
            <a:fillRect/>
          </a:stretch>
        </p:blipFill>
        <p:spPr>
          <a:xfrm>
            <a:off x="7957469" y="5025637"/>
            <a:ext cx="857370" cy="857370"/>
          </a:xfrm>
          <a:prstGeom prst="rect">
            <a:avLst/>
          </a:prstGeom>
        </p:spPr>
      </p:pic>
    </p:spTree>
    <p:extLst>
      <p:ext uri="{BB962C8B-B14F-4D97-AF65-F5344CB8AC3E}">
        <p14:creationId xmlns:p14="http://schemas.microsoft.com/office/powerpoint/2010/main" val="1043811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Practices and Patterns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90</a:t>
            </a:fld>
            <a:endParaRPr lang="fr-FR"/>
          </a:p>
        </p:txBody>
      </p:sp>
      <p:pic>
        <p:nvPicPr>
          <p:cNvPr id="2" name="Picture 1">
            <a:extLst>
              <a:ext uri="{FF2B5EF4-FFF2-40B4-BE49-F238E27FC236}">
                <a16:creationId xmlns:a16="http://schemas.microsoft.com/office/drawing/2014/main" id="{F075A102-9C9A-4080-82AE-8597ECC8B649}"/>
              </a:ext>
            </a:extLst>
          </p:cNvPr>
          <p:cNvPicPr>
            <a:picLocks noChangeAspect="1"/>
          </p:cNvPicPr>
          <p:nvPr/>
        </p:nvPicPr>
        <p:blipFill>
          <a:blip r:embed="rId3"/>
          <a:stretch>
            <a:fillRect/>
          </a:stretch>
        </p:blipFill>
        <p:spPr>
          <a:xfrm>
            <a:off x="247974" y="246977"/>
            <a:ext cx="8676502" cy="4376643"/>
          </a:xfrm>
          <a:prstGeom prst="rect">
            <a:avLst/>
          </a:prstGeom>
        </p:spPr>
      </p:pic>
    </p:spTree>
    <p:extLst>
      <p:ext uri="{BB962C8B-B14F-4D97-AF65-F5344CB8AC3E}">
        <p14:creationId xmlns:p14="http://schemas.microsoft.com/office/powerpoint/2010/main" val="4213159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Automate everything</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91</a:t>
            </a:fld>
            <a:endParaRPr lang="fr-FR"/>
          </a:p>
        </p:txBody>
      </p:sp>
      <p:pic>
        <p:nvPicPr>
          <p:cNvPr id="3" name="Picture 2">
            <a:extLst>
              <a:ext uri="{FF2B5EF4-FFF2-40B4-BE49-F238E27FC236}">
                <a16:creationId xmlns:a16="http://schemas.microsoft.com/office/drawing/2014/main" id="{CC3AED24-3842-47AA-B614-A4EDF2C804C6}"/>
              </a:ext>
            </a:extLst>
          </p:cNvPr>
          <p:cNvPicPr>
            <a:picLocks noChangeAspect="1"/>
          </p:cNvPicPr>
          <p:nvPr/>
        </p:nvPicPr>
        <p:blipFill>
          <a:blip r:embed="rId3"/>
          <a:stretch>
            <a:fillRect/>
          </a:stretch>
        </p:blipFill>
        <p:spPr>
          <a:xfrm>
            <a:off x="114788" y="527901"/>
            <a:ext cx="8875236" cy="3687006"/>
          </a:xfrm>
          <a:prstGeom prst="rect">
            <a:avLst/>
          </a:prstGeom>
        </p:spPr>
      </p:pic>
    </p:spTree>
    <p:extLst>
      <p:ext uri="{BB962C8B-B14F-4D97-AF65-F5344CB8AC3E}">
        <p14:creationId xmlns:p14="http://schemas.microsoft.com/office/powerpoint/2010/main" val="2434731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Belts and suspenders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92</a:t>
            </a:fld>
            <a:endParaRPr lang="fr-FR"/>
          </a:p>
        </p:txBody>
      </p:sp>
      <p:pic>
        <p:nvPicPr>
          <p:cNvPr id="3" name="Picture 2">
            <a:extLst>
              <a:ext uri="{FF2B5EF4-FFF2-40B4-BE49-F238E27FC236}">
                <a16:creationId xmlns:a16="http://schemas.microsoft.com/office/drawing/2014/main" id="{CBDFD8E4-4CBA-4395-9BE8-CC33331614C7}"/>
              </a:ext>
            </a:extLst>
          </p:cNvPr>
          <p:cNvPicPr>
            <a:picLocks noChangeAspect="1"/>
          </p:cNvPicPr>
          <p:nvPr/>
        </p:nvPicPr>
        <p:blipFill>
          <a:blip r:embed="rId3"/>
          <a:stretch>
            <a:fillRect/>
          </a:stretch>
        </p:blipFill>
        <p:spPr>
          <a:xfrm>
            <a:off x="207966" y="153724"/>
            <a:ext cx="8706051" cy="4507388"/>
          </a:xfrm>
          <a:prstGeom prst="rect">
            <a:avLst/>
          </a:prstGeom>
        </p:spPr>
      </p:pic>
    </p:spTree>
    <p:extLst>
      <p:ext uri="{BB962C8B-B14F-4D97-AF65-F5344CB8AC3E}">
        <p14:creationId xmlns:p14="http://schemas.microsoft.com/office/powerpoint/2010/main" val="3899545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Standardize Tools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93</a:t>
            </a:fld>
            <a:endParaRPr lang="fr-FR"/>
          </a:p>
        </p:txBody>
      </p:sp>
      <p:pic>
        <p:nvPicPr>
          <p:cNvPr id="2" name="Picture 1">
            <a:extLst>
              <a:ext uri="{FF2B5EF4-FFF2-40B4-BE49-F238E27FC236}">
                <a16:creationId xmlns:a16="http://schemas.microsoft.com/office/drawing/2014/main" id="{2A8290F9-46CB-4DAE-A241-CCCF7393D68B}"/>
              </a:ext>
            </a:extLst>
          </p:cNvPr>
          <p:cNvPicPr>
            <a:picLocks noChangeAspect="1"/>
          </p:cNvPicPr>
          <p:nvPr/>
        </p:nvPicPr>
        <p:blipFill>
          <a:blip r:embed="rId3"/>
          <a:stretch>
            <a:fillRect/>
          </a:stretch>
        </p:blipFill>
        <p:spPr>
          <a:xfrm>
            <a:off x="125132" y="751434"/>
            <a:ext cx="8892034" cy="3418142"/>
          </a:xfrm>
          <a:prstGeom prst="rect">
            <a:avLst/>
          </a:prstGeom>
        </p:spPr>
      </p:pic>
    </p:spTree>
    <p:extLst>
      <p:ext uri="{BB962C8B-B14F-4D97-AF65-F5344CB8AC3E}">
        <p14:creationId xmlns:p14="http://schemas.microsoft.com/office/powerpoint/2010/main" val="8489633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Culture Foundation</a:t>
            </a:r>
          </a:p>
        </p:txBody>
      </p:sp>
    </p:spTree>
    <p:extLst>
      <p:ext uri="{BB962C8B-B14F-4D97-AF65-F5344CB8AC3E}">
        <p14:creationId xmlns:p14="http://schemas.microsoft.com/office/powerpoint/2010/main" val="3912480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a:solidFill>
                  <a:schemeClr val="bg1"/>
                </a:solidFill>
              </a:rPr>
              <a:t>Common DevOps Practices </a:t>
            </a: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95</a:t>
            </a:fld>
            <a:endParaRPr lang="fr-FR"/>
          </a:p>
        </p:txBody>
      </p:sp>
      <p:graphicFrame>
        <p:nvGraphicFramePr>
          <p:cNvPr id="2" name="Table 3">
            <a:extLst>
              <a:ext uri="{FF2B5EF4-FFF2-40B4-BE49-F238E27FC236}">
                <a16:creationId xmlns:a16="http://schemas.microsoft.com/office/drawing/2014/main" id="{3DC621C6-3A8B-4A55-9199-CF7E00266B57}"/>
              </a:ext>
            </a:extLst>
          </p:cNvPr>
          <p:cNvGraphicFramePr>
            <a:graphicFrameLocks noGrp="1"/>
          </p:cNvGraphicFramePr>
          <p:nvPr>
            <p:extLst>
              <p:ext uri="{D42A27DB-BD31-4B8C-83A1-F6EECF244321}">
                <p14:modId xmlns:p14="http://schemas.microsoft.com/office/powerpoint/2010/main" val="3593126148"/>
              </p:ext>
            </p:extLst>
          </p:nvPr>
        </p:nvGraphicFramePr>
        <p:xfrm>
          <a:off x="2776" y="264630"/>
          <a:ext cx="9136856" cy="4242246"/>
        </p:xfrm>
        <a:graphic>
          <a:graphicData uri="http://schemas.openxmlformats.org/drawingml/2006/table">
            <a:tbl>
              <a:tblPr firstRow="1" bandRow="1">
                <a:tableStyleId>{5C22544A-7EE6-4342-B048-85BDC9FD1C3A}</a:tableStyleId>
              </a:tblPr>
              <a:tblGrid>
                <a:gridCol w="2284214">
                  <a:extLst>
                    <a:ext uri="{9D8B030D-6E8A-4147-A177-3AD203B41FA5}">
                      <a16:colId xmlns:a16="http://schemas.microsoft.com/office/drawing/2014/main" val="1581157227"/>
                    </a:ext>
                  </a:extLst>
                </a:gridCol>
                <a:gridCol w="2284214">
                  <a:extLst>
                    <a:ext uri="{9D8B030D-6E8A-4147-A177-3AD203B41FA5}">
                      <a16:colId xmlns:a16="http://schemas.microsoft.com/office/drawing/2014/main" val="2153195930"/>
                    </a:ext>
                  </a:extLst>
                </a:gridCol>
                <a:gridCol w="2284214">
                  <a:extLst>
                    <a:ext uri="{9D8B030D-6E8A-4147-A177-3AD203B41FA5}">
                      <a16:colId xmlns:a16="http://schemas.microsoft.com/office/drawing/2014/main" val="2777918497"/>
                    </a:ext>
                  </a:extLst>
                </a:gridCol>
                <a:gridCol w="2284214">
                  <a:extLst>
                    <a:ext uri="{9D8B030D-6E8A-4147-A177-3AD203B41FA5}">
                      <a16:colId xmlns:a16="http://schemas.microsoft.com/office/drawing/2014/main" val="1028296422"/>
                    </a:ext>
                  </a:extLst>
                </a:gridCol>
              </a:tblGrid>
              <a:tr h="643996">
                <a:tc>
                  <a:txBody>
                    <a:bodyPr/>
                    <a:lstStyle/>
                    <a:p>
                      <a:pPr algn="ctr"/>
                      <a:r>
                        <a:rPr lang="fr-FR" sz="1400" dirty="0"/>
                        <a:t>Discovery Practices </a:t>
                      </a:r>
                    </a:p>
                  </a:txBody>
                  <a:tcPr/>
                </a:tc>
                <a:tc>
                  <a:txBody>
                    <a:bodyPr/>
                    <a:lstStyle/>
                    <a:p>
                      <a:pPr algn="ctr"/>
                      <a:r>
                        <a:rPr lang="fr-FR" sz="1400" dirty="0"/>
                        <a:t>Delivery Practices </a:t>
                      </a:r>
                    </a:p>
                  </a:txBody>
                  <a:tcPr/>
                </a:tc>
                <a:tc>
                  <a:txBody>
                    <a:bodyPr/>
                    <a:lstStyle/>
                    <a:p>
                      <a:pPr algn="ctr"/>
                      <a:r>
                        <a:rPr lang="fr-FR" sz="1400" dirty="0"/>
                        <a:t>Culture of Collaboration practices</a:t>
                      </a:r>
                    </a:p>
                  </a:txBody>
                  <a:tcPr/>
                </a:tc>
                <a:tc>
                  <a:txBody>
                    <a:bodyPr/>
                    <a:lstStyle/>
                    <a:p>
                      <a:pPr algn="ctr"/>
                      <a:r>
                        <a:rPr lang="fr-FR" sz="1400" dirty="0" err="1"/>
                        <a:t>Technical</a:t>
                      </a:r>
                      <a:r>
                        <a:rPr lang="fr-FR" sz="1400" dirty="0"/>
                        <a:t> Practices </a:t>
                      </a:r>
                    </a:p>
                  </a:txBody>
                  <a:tcPr/>
                </a:tc>
                <a:extLst>
                  <a:ext uri="{0D108BD9-81ED-4DB2-BD59-A6C34878D82A}">
                    <a16:rowId xmlns:a16="http://schemas.microsoft.com/office/drawing/2014/main" val="977090021"/>
                  </a:ext>
                </a:extLst>
              </a:tr>
              <a:tr h="512386">
                <a:tc>
                  <a:txBody>
                    <a:bodyPr/>
                    <a:lstStyle/>
                    <a:p>
                      <a:r>
                        <a:rPr lang="fr-FR" dirty="0"/>
                        <a:t>Impact Mapping</a:t>
                      </a:r>
                    </a:p>
                  </a:txBody>
                  <a:tcPr/>
                </a:tc>
                <a:tc>
                  <a:txBody>
                    <a:bodyPr/>
                    <a:lstStyle/>
                    <a:p>
                      <a:r>
                        <a:rPr lang="fr-FR" dirty="0"/>
                        <a:t>Kanban</a:t>
                      </a:r>
                    </a:p>
                  </a:txBody>
                  <a:tcPr/>
                </a:tc>
                <a:tc>
                  <a:txBody>
                    <a:bodyPr/>
                    <a:lstStyle/>
                    <a:p>
                      <a:r>
                        <a:rPr lang="fr-FR" dirty="0"/>
                        <a:t>Social </a:t>
                      </a:r>
                      <a:r>
                        <a:rPr lang="fr-FR" dirty="0" err="1"/>
                        <a:t>Contracting</a:t>
                      </a:r>
                      <a:r>
                        <a:rPr lang="fr-FR" dirty="0"/>
                        <a:t> </a:t>
                      </a:r>
                    </a:p>
                  </a:txBody>
                  <a:tcPr/>
                </a:tc>
                <a:tc>
                  <a:txBody>
                    <a:bodyPr/>
                    <a:lstStyle/>
                    <a:p>
                      <a:r>
                        <a:rPr lang="fr-FR" b="1" dirty="0"/>
                        <a:t>Infrastructure as Code </a:t>
                      </a:r>
                    </a:p>
                  </a:txBody>
                  <a:tcPr/>
                </a:tc>
                <a:extLst>
                  <a:ext uri="{0D108BD9-81ED-4DB2-BD59-A6C34878D82A}">
                    <a16:rowId xmlns:a16="http://schemas.microsoft.com/office/drawing/2014/main" val="3139878263"/>
                  </a:ext>
                </a:extLst>
              </a:tr>
              <a:tr h="512386">
                <a:tc>
                  <a:txBody>
                    <a:bodyPr/>
                    <a:lstStyle/>
                    <a:p>
                      <a:r>
                        <a:rPr lang="fr-FR" dirty="0"/>
                        <a:t>Event </a:t>
                      </a:r>
                      <a:r>
                        <a:rPr lang="fr-FR" dirty="0" err="1"/>
                        <a:t>Storming</a:t>
                      </a:r>
                      <a:endParaRPr lang="fr-FR" dirty="0"/>
                    </a:p>
                  </a:txBody>
                  <a:tcPr/>
                </a:tc>
                <a:tc>
                  <a:txBody>
                    <a:bodyPr/>
                    <a:lstStyle/>
                    <a:p>
                      <a:r>
                        <a:rPr lang="fr-FR" dirty="0"/>
                        <a:t>Scrum</a:t>
                      </a:r>
                    </a:p>
                  </a:txBody>
                  <a:tcPr/>
                </a:tc>
                <a:tc>
                  <a:txBody>
                    <a:bodyPr/>
                    <a:lstStyle/>
                    <a:p>
                      <a:r>
                        <a:rPr lang="fr-FR" b="1" dirty="0"/>
                        <a:t>Team Sentiment</a:t>
                      </a:r>
                    </a:p>
                  </a:txBody>
                  <a:tcPr/>
                </a:tc>
                <a:tc>
                  <a:txBody>
                    <a:bodyPr/>
                    <a:lstStyle/>
                    <a:p>
                      <a:r>
                        <a:rPr lang="fr-FR" b="1" dirty="0" err="1"/>
                        <a:t>Continuous</a:t>
                      </a:r>
                      <a:r>
                        <a:rPr lang="fr-FR" b="1" dirty="0"/>
                        <a:t> </a:t>
                      </a:r>
                      <a:r>
                        <a:rPr lang="fr-FR" b="1" dirty="0" err="1"/>
                        <a:t>Integration</a:t>
                      </a:r>
                      <a:endParaRPr lang="fr-FR" b="1" dirty="0"/>
                    </a:p>
                  </a:txBody>
                  <a:tcPr/>
                </a:tc>
                <a:extLst>
                  <a:ext uri="{0D108BD9-81ED-4DB2-BD59-A6C34878D82A}">
                    <a16:rowId xmlns:a16="http://schemas.microsoft.com/office/drawing/2014/main" val="2811620028"/>
                  </a:ext>
                </a:extLst>
              </a:tr>
              <a:tr h="512386">
                <a:tc>
                  <a:txBody>
                    <a:bodyPr/>
                    <a:lstStyle/>
                    <a:p>
                      <a:r>
                        <a:rPr lang="fr-FR" b="1" dirty="0"/>
                        <a:t>Value Stream Mapping</a:t>
                      </a:r>
                    </a:p>
                  </a:txBody>
                  <a:tcPr/>
                </a:tc>
                <a:tc>
                  <a:txBody>
                    <a:bodyPr/>
                    <a:lstStyle/>
                    <a:p>
                      <a:r>
                        <a:rPr lang="fr-FR" dirty="0"/>
                        <a:t>Visualisation of </a:t>
                      </a:r>
                      <a:r>
                        <a:rPr lang="fr-FR" dirty="0" err="1"/>
                        <a:t>work</a:t>
                      </a:r>
                      <a:endParaRPr lang="fr-FR" dirty="0"/>
                    </a:p>
                  </a:txBody>
                  <a:tcPr/>
                </a:tc>
                <a:tc>
                  <a:txBody>
                    <a:bodyPr/>
                    <a:lstStyle/>
                    <a:p>
                      <a:r>
                        <a:rPr lang="fr-FR" dirty="0" err="1"/>
                        <a:t>Realtime</a:t>
                      </a:r>
                      <a:r>
                        <a:rPr lang="fr-FR" dirty="0"/>
                        <a:t> </a:t>
                      </a:r>
                      <a:r>
                        <a:rPr lang="fr-FR" dirty="0" err="1"/>
                        <a:t>Retrospectives</a:t>
                      </a:r>
                      <a:endParaRPr lang="fr-FR" dirty="0"/>
                    </a:p>
                  </a:txBody>
                  <a:tcPr/>
                </a:tc>
                <a:tc>
                  <a:txBody>
                    <a:bodyPr/>
                    <a:lstStyle/>
                    <a:p>
                      <a:r>
                        <a:rPr lang="fr-FR" b="1" dirty="0" err="1"/>
                        <a:t>Continuous</a:t>
                      </a:r>
                      <a:r>
                        <a:rPr lang="fr-FR" b="1" dirty="0"/>
                        <a:t> Delivery</a:t>
                      </a:r>
                    </a:p>
                  </a:txBody>
                  <a:tcPr/>
                </a:tc>
                <a:extLst>
                  <a:ext uri="{0D108BD9-81ED-4DB2-BD59-A6C34878D82A}">
                    <a16:rowId xmlns:a16="http://schemas.microsoft.com/office/drawing/2014/main" val="2962574992"/>
                  </a:ext>
                </a:extLst>
              </a:tr>
              <a:tr h="512386">
                <a:tc>
                  <a:txBody>
                    <a:bodyPr/>
                    <a:lstStyle/>
                    <a:p>
                      <a:r>
                        <a:rPr lang="fr-FR" dirty="0" err="1"/>
                        <a:t>Metrics</a:t>
                      </a:r>
                      <a:r>
                        <a:rPr lang="fr-FR" dirty="0"/>
                        <a:t> </a:t>
                      </a:r>
                      <a:r>
                        <a:rPr lang="fr-FR" dirty="0" err="1"/>
                        <a:t>Based</a:t>
                      </a:r>
                      <a:r>
                        <a:rPr lang="fr-FR" dirty="0"/>
                        <a:t> Process Mapping </a:t>
                      </a:r>
                    </a:p>
                  </a:txBody>
                  <a:tcPr/>
                </a:tc>
                <a:tc>
                  <a:txBody>
                    <a:bodyPr/>
                    <a:lstStyle/>
                    <a:p>
                      <a:r>
                        <a:rPr lang="fr-FR" dirty="0" err="1"/>
                        <a:t>Burnup</a:t>
                      </a:r>
                      <a:r>
                        <a:rPr lang="fr-FR" dirty="0"/>
                        <a:t>/ </a:t>
                      </a:r>
                      <a:r>
                        <a:rPr lang="fr-FR" dirty="0" err="1"/>
                        <a:t>Burndown</a:t>
                      </a:r>
                      <a:endParaRPr lang="fr-FR" dirty="0"/>
                    </a:p>
                  </a:txBody>
                  <a:tcPr/>
                </a:tc>
                <a:tc>
                  <a:txBody>
                    <a:bodyPr/>
                    <a:lstStyle/>
                    <a:p>
                      <a:r>
                        <a:rPr lang="fr-FR" dirty="0" err="1"/>
                        <a:t>Backlogs</a:t>
                      </a:r>
                      <a:endParaRPr lang="fr-FR" dirty="0"/>
                    </a:p>
                  </a:txBody>
                  <a:tcPr/>
                </a:tc>
                <a:tc>
                  <a:txBody>
                    <a:bodyPr/>
                    <a:lstStyle/>
                    <a:p>
                      <a:r>
                        <a:rPr lang="fr-FR" dirty="0"/>
                        <a:t>Test Automation </a:t>
                      </a:r>
                    </a:p>
                  </a:txBody>
                  <a:tcPr/>
                </a:tc>
                <a:extLst>
                  <a:ext uri="{0D108BD9-81ED-4DB2-BD59-A6C34878D82A}">
                    <a16:rowId xmlns:a16="http://schemas.microsoft.com/office/drawing/2014/main" val="118453308"/>
                  </a:ext>
                </a:extLst>
              </a:tr>
              <a:tr h="512386">
                <a:tc>
                  <a:txBody>
                    <a:bodyPr/>
                    <a:lstStyle/>
                    <a:p>
                      <a:endParaRPr lang="fr-FR"/>
                    </a:p>
                  </a:txBody>
                  <a:tcPr/>
                </a:tc>
                <a:tc>
                  <a:txBody>
                    <a:bodyPr/>
                    <a:lstStyle/>
                    <a:p>
                      <a:r>
                        <a:rPr lang="fr-FR" b="1" dirty="0" err="1"/>
                        <a:t>Retrospectives</a:t>
                      </a:r>
                      <a:r>
                        <a:rPr lang="fr-FR" dirty="0"/>
                        <a:t> </a:t>
                      </a:r>
                    </a:p>
                  </a:txBody>
                  <a:tcPr/>
                </a:tc>
                <a:tc>
                  <a:txBody>
                    <a:bodyPr/>
                    <a:lstStyle/>
                    <a:p>
                      <a:r>
                        <a:rPr lang="fr-FR" b="1" dirty="0" err="1"/>
                        <a:t>Pairing</a:t>
                      </a:r>
                      <a:endParaRPr lang="fr-FR" b="1" dirty="0"/>
                    </a:p>
                  </a:txBody>
                  <a:tcPr/>
                </a:tc>
                <a:tc>
                  <a:txBody>
                    <a:bodyPr/>
                    <a:lstStyle/>
                    <a:p>
                      <a:r>
                        <a:rPr lang="fr-FR" dirty="0"/>
                        <a:t>Test Driven Development</a:t>
                      </a:r>
                    </a:p>
                  </a:txBody>
                  <a:tcPr/>
                </a:tc>
                <a:extLst>
                  <a:ext uri="{0D108BD9-81ED-4DB2-BD59-A6C34878D82A}">
                    <a16:rowId xmlns:a16="http://schemas.microsoft.com/office/drawing/2014/main" val="74068624"/>
                  </a:ext>
                </a:extLst>
              </a:tr>
              <a:tr h="512386">
                <a:tc>
                  <a:txBody>
                    <a:bodyPr/>
                    <a:lstStyle/>
                    <a:p>
                      <a:endParaRPr lang="fr-FR"/>
                    </a:p>
                  </a:txBody>
                  <a:tcPr/>
                </a:tc>
                <a:tc>
                  <a:txBody>
                    <a:bodyPr/>
                    <a:lstStyle/>
                    <a:p>
                      <a:r>
                        <a:rPr lang="fr-FR" dirty="0" err="1"/>
                        <a:t>Definitions</a:t>
                      </a:r>
                      <a:r>
                        <a:rPr lang="fr-FR" dirty="0"/>
                        <a:t> of </a:t>
                      </a:r>
                      <a:r>
                        <a:rPr lang="fr-FR" dirty="0" err="1"/>
                        <a:t>Ready</a:t>
                      </a:r>
                      <a:r>
                        <a:rPr lang="fr-FR" dirty="0"/>
                        <a:t> &amp; </a:t>
                      </a:r>
                      <a:r>
                        <a:rPr lang="fr-FR" dirty="0" err="1"/>
                        <a:t>Done</a:t>
                      </a:r>
                      <a:endParaRPr lang="fr-FR" dirty="0"/>
                    </a:p>
                  </a:txBody>
                  <a:tcPr/>
                </a:tc>
                <a:tc>
                  <a:txBody>
                    <a:bodyPr/>
                    <a:lstStyle/>
                    <a:p>
                      <a:r>
                        <a:rPr lang="fr-FR" b="1" dirty="0"/>
                        <a:t>Mobbing</a:t>
                      </a:r>
                    </a:p>
                  </a:txBody>
                  <a:tcPr/>
                </a:tc>
                <a:tc>
                  <a:txBody>
                    <a:bodyPr/>
                    <a:lstStyle/>
                    <a:p>
                      <a:endParaRPr lang="fr-FR"/>
                    </a:p>
                  </a:txBody>
                  <a:tcPr/>
                </a:tc>
                <a:extLst>
                  <a:ext uri="{0D108BD9-81ED-4DB2-BD59-A6C34878D82A}">
                    <a16:rowId xmlns:a16="http://schemas.microsoft.com/office/drawing/2014/main" val="1537285801"/>
                  </a:ext>
                </a:extLst>
              </a:tr>
              <a:tr h="512386">
                <a:tc>
                  <a:txBody>
                    <a:bodyPr/>
                    <a:lstStyle/>
                    <a:p>
                      <a:endParaRPr lang="fr-FR"/>
                    </a:p>
                  </a:txBody>
                  <a:tcPr/>
                </a:tc>
                <a:tc>
                  <a:txBody>
                    <a:bodyPr/>
                    <a:lstStyle/>
                    <a:p>
                      <a:r>
                        <a:rPr lang="fr-FR" dirty="0"/>
                        <a:t>Estimation</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3198617970"/>
                  </a:ext>
                </a:extLst>
              </a:tr>
            </a:tbl>
          </a:graphicData>
        </a:graphic>
      </p:graphicFrame>
    </p:spTree>
    <p:extLst>
      <p:ext uri="{BB962C8B-B14F-4D97-AF65-F5344CB8AC3E}">
        <p14:creationId xmlns:p14="http://schemas.microsoft.com/office/powerpoint/2010/main" val="3782154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Pairing and mobbing: </a:t>
            </a:r>
            <a:br>
              <a:rPr lang="en-US" b="1" dirty="0"/>
            </a:br>
            <a:br>
              <a:rPr lang="en-US" b="1" dirty="0"/>
            </a:br>
            <a:r>
              <a:rPr lang="en-US" b="1" dirty="0"/>
              <a:t>Discuss and experience 3 foundational practices</a:t>
            </a:r>
          </a:p>
        </p:txBody>
      </p:sp>
    </p:spTree>
    <p:extLst>
      <p:ext uri="{BB962C8B-B14F-4D97-AF65-F5344CB8AC3E}">
        <p14:creationId xmlns:p14="http://schemas.microsoft.com/office/powerpoint/2010/main" val="2892247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5686561"/>
            <a:ext cx="8354891" cy="791241"/>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700" b="1" kern="1200" dirty="0">
                <a:solidFill>
                  <a:schemeClr val="bg1"/>
                </a:solidFill>
                <a:latin typeface="+mj-lt"/>
                <a:ea typeface="+mj-ea"/>
                <a:cs typeface="+mj-cs"/>
              </a:rPr>
              <a:t>Pair programming</a:t>
            </a:r>
            <a:br>
              <a:rPr lang="en-US" sz="4700" b="1" kern="1200" dirty="0">
                <a:solidFill>
                  <a:schemeClr val="bg1"/>
                </a:solidFill>
                <a:latin typeface="+mj-lt"/>
                <a:ea typeface="+mj-ea"/>
                <a:cs typeface="+mj-cs"/>
              </a:rPr>
            </a:br>
            <a:br>
              <a:rPr lang="en-US" sz="2200" b="1" kern="1200" dirty="0">
                <a:solidFill>
                  <a:schemeClr val="bg1"/>
                </a:solidFill>
                <a:latin typeface="+mj-lt"/>
                <a:ea typeface="+mj-ea"/>
                <a:cs typeface="+mj-cs"/>
              </a:rPr>
            </a:br>
            <a:r>
              <a:rPr lang="en-US" sz="4700" b="1" kern="1200" dirty="0">
                <a:solidFill>
                  <a:schemeClr val="bg1"/>
                </a:solidFill>
                <a:latin typeface="+mj-lt"/>
                <a:ea typeface="+mj-ea"/>
                <a:cs typeface="+mj-cs"/>
              </a:rPr>
              <a:t>can be slow and frustrating</a:t>
            </a:r>
          </a:p>
        </p:txBody>
      </p:sp>
      <p:pic>
        <p:nvPicPr>
          <p:cNvPr id="2" name="Picture 1">
            <a:extLst>
              <a:ext uri="{FF2B5EF4-FFF2-40B4-BE49-F238E27FC236}">
                <a16:creationId xmlns:a16="http://schemas.microsoft.com/office/drawing/2014/main" id="{6D84108A-2454-47B3-AC4C-320F26B77807}"/>
              </a:ext>
            </a:extLst>
          </p:cNvPr>
          <p:cNvPicPr>
            <a:picLocks noChangeAspect="1"/>
          </p:cNvPicPr>
          <p:nvPr/>
        </p:nvPicPr>
        <p:blipFill>
          <a:blip r:embed="rId3"/>
          <a:stretch>
            <a:fillRect/>
          </a:stretch>
        </p:blipFill>
        <p:spPr>
          <a:xfrm>
            <a:off x="1657350" y="63709"/>
            <a:ext cx="5829299" cy="4517707"/>
          </a:xfrm>
          <a:prstGeom prst="rect">
            <a:avLst/>
          </a:prstGeom>
        </p:spPr>
      </p:pic>
      <p:cxnSp>
        <p:nvCxnSpPr>
          <p:cNvPr id="162" name="Straight Connector 16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684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98</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259647"/>
            <a:ext cx="400704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Enable knowledge sharing between team members.</a:t>
            </a:r>
          </a:p>
        </p:txBody>
      </p:sp>
      <p:sp>
        <p:nvSpPr>
          <p:cNvPr id="28" name="Rectangle: Rounded Corners 27">
            <a:extLst>
              <a:ext uri="{FF2B5EF4-FFF2-40B4-BE49-F238E27FC236}">
                <a16:creationId xmlns:a16="http://schemas.microsoft.com/office/drawing/2014/main" id="{5EC21457-DF3E-4BAE-A06B-2C01A0A69D31}"/>
              </a:ext>
            </a:extLst>
          </p:cNvPr>
          <p:cNvSpPr/>
          <p:nvPr/>
        </p:nvSpPr>
        <p:spPr>
          <a:xfrm>
            <a:off x="933451" y="1947580"/>
            <a:ext cx="7277098" cy="9542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Increased quality of work as it is reviewed and improved simultaneously.</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4949420" y="238051"/>
            <a:ext cx="378760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Building of trust between team members.</a:t>
            </a:r>
          </a:p>
        </p:txBody>
      </p:sp>
      <p:sp>
        <p:nvSpPr>
          <p:cNvPr id="30" name="Rectangle: Rounded Corners 29">
            <a:extLst>
              <a:ext uri="{FF2B5EF4-FFF2-40B4-BE49-F238E27FC236}">
                <a16:creationId xmlns:a16="http://schemas.microsoft.com/office/drawing/2014/main" id="{A62F0D68-FA16-40C5-BB4A-983936AE6214}"/>
              </a:ext>
            </a:extLst>
          </p:cNvPr>
          <p:cNvSpPr/>
          <p:nvPr/>
        </p:nvSpPr>
        <p:spPr>
          <a:xfrm>
            <a:off x="267096" y="3276101"/>
            <a:ext cx="8546836" cy="125134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is not for:</a:t>
            </a:r>
          </a:p>
          <a:p>
            <a:endParaRPr lang="en-US" sz="1100" b="1" dirty="0"/>
          </a:p>
          <a:p>
            <a:r>
              <a:rPr lang="en-US" sz="2000" b="1" dirty="0"/>
              <a:t>Teaching domain, Mentorship, Showing code, Getting confirmation or  Finding bugs</a:t>
            </a:r>
          </a:p>
        </p:txBody>
      </p:sp>
    </p:spTree>
    <p:extLst>
      <p:ext uri="{BB962C8B-B14F-4D97-AF65-F5344CB8AC3E}">
        <p14:creationId xmlns:p14="http://schemas.microsoft.com/office/powerpoint/2010/main" val="22505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99</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101988"/>
            <a:ext cx="8344494" cy="89240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team member behind the keyboard and mouse is the driver. </a:t>
            </a:r>
          </a:p>
          <a:p>
            <a:r>
              <a:rPr lang="en-US" sz="2000" b="1" dirty="0"/>
              <a:t>The driver is focused on performing the actual work.</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302584" y="1124439"/>
            <a:ext cx="8307219" cy="10428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other team member is the navigator or observer. </a:t>
            </a:r>
          </a:p>
          <a:p>
            <a:r>
              <a:rPr lang="en-US" sz="2000" b="1" dirty="0"/>
              <a:t>The navigator is focused on the strategic outcome of the work being performed.</a:t>
            </a:r>
          </a:p>
        </p:txBody>
      </p:sp>
      <p:sp>
        <p:nvSpPr>
          <p:cNvPr id="31" name="Rectangle: Rounded Corners 30">
            <a:extLst>
              <a:ext uri="{FF2B5EF4-FFF2-40B4-BE49-F238E27FC236}">
                <a16:creationId xmlns:a16="http://schemas.microsoft.com/office/drawing/2014/main" id="{609969A1-D643-40F3-8E55-66ADAD43325C}"/>
              </a:ext>
            </a:extLst>
          </p:cNvPr>
          <p:cNvSpPr/>
          <p:nvPr/>
        </p:nvSpPr>
        <p:spPr>
          <a:xfrm>
            <a:off x="296667" y="2289049"/>
            <a:ext cx="8307219"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navigator reviews the work being performed by the driver as it is done.</a:t>
            </a:r>
          </a:p>
        </p:txBody>
      </p:sp>
      <p:sp>
        <p:nvSpPr>
          <p:cNvPr id="32" name="Rectangle: Rounded Corners 31">
            <a:extLst>
              <a:ext uri="{FF2B5EF4-FFF2-40B4-BE49-F238E27FC236}">
                <a16:creationId xmlns:a16="http://schemas.microsoft.com/office/drawing/2014/main" id="{D6D7A953-3C31-4AF7-ADC6-8F3A926AB430}"/>
              </a:ext>
            </a:extLst>
          </p:cNvPr>
          <p:cNvSpPr/>
          <p:nvPr/>
        </p:nvSpPr>
        <p:spPr>
          <a:xfrm>
            <a:off x="313635" y="3135867"/>
            <a:ext cx="8344494"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While reviewing, the navigator keeps in mind the end goal and ensures the current task is working towards it.</a:t>
            </a:r>
          </a:p>
        </p:txBody>
      </p:sp>
      <p:sp>
        <p:nvSpPr>
          <p:cNvPr id="33" name="Rectangle: Rounded Corners 32">
            <a:extLst>
              <a:ext uri="{FF2B5EF4-FFF2-40B4-BE49-F238E27FC236}">
                <a16:creationId xmlns:a16="http://schemas.microsoft.com/office/drawing/2014/main" id="{EB0EF854-CAE8-406B-9D23-D93446384236}"/>
              </a:ext>
            </a:extLst>
          </p:cNvPr>
          <p:cNvSpPr/>
          <p:nvPr/>
        </p:nvSpPr>
        <p:spPr>
          <a:xfrm>
            <a:off x="340021" y="3959159"/>
            <a:ext cx="8344494" cy="67452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Switch the roles often, for example every 15 minutes, for the team members to experience the different aspects of the work.</a:t>
            </a:r>
          </a:p>
        </p:txBody>
      </p:sp>
    </p:spTree>
    <p:extLst>
      <p:ext uri="{BB962C8B-B14F-4D97-AF65-F5344CB8AC3E}">
        <p14:creationId xmlns:p14="http://schemas.microsoft.com/office/powerpoint/2010/main" val="35496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2" grpId="0" animBg="1"/>
      <p:bldP spid="33" grpId="0" animBg="1"/>
    </p:bldLst>
  </p:timing>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5241</Words>
  <Application>Microsoft Office PowerPoint</Application>
  <PresentationFormat>On-screen Show (4:3)</PresentationFormat>
  <Paragraphs>486</Paragraphs>
  <Slides>150</Slides>
  <Notes>150</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150</vt:i4>
      </vt:variant>
    </vt:vector>
  </HeadingPairs>
  <TitlesOfParts>
    <vt:vector size="163" baseType="lpstr">
      <vt:lpstr>inherit</vt:lpstr>
      <vt:lpstr>Calibri</vt:lpstr>
      <vt:lpstr>Wingdings</vt:lpstr>
      <vt:lpstr>Lato</vt:lpstr>
      <vt:lpstr>Arial</vt:lpstr>
      <vt:lpstr>Nunito Sans</vt:lpstr>
      <vt:lpstr>3_Office Theme</vt:lpstr>
      <vt:lpstr>2_Office Theme</vt:lpstr>
      <vt:lpstr>Office Theme</vt:lpstr>
      <vt:lpstr>1_Office Theme</vt:lpstr>
      <vt:lpstr>4_Office Theme</vt:lpstr>
      <vt:lpstr>5_Office Theme</vt:lpstr>
      <vt:lpstr>Paintbrush Picture</vt:lpstr>
      <vt:lpstr>DevOps culture  Organizing DevOps Teams and Architecture According to Conway’s Law</vt:lpstr>
      <vt:lpstr>Agenda</vt:lpstr>
      <vt:lpstr>What are the Cultural Values of DevOps?</vt:lpstr>
      <vt:lpstr>From ‘The DevOps Handbook’ </vt:lpstr>
      <vt:lpstr>Organizational patterns for DevOps</vt:lpstr>
      <vt:lpstr>Organizational structures </vt:lpstr>
      <vt:lpstr>MODEL 1: Functional Silos</vt:lpstr>
      <vt:lpstr>MODEL 2A: Matrix</vt:lpstr>
      <vt:lpstr>MODEL 2B: Matrix Embedded Functions</vt:lpstr>
      <vt:lpstr>MODEL 3: Product</vt:lpstr>
      <vt:lpstr>MODEL X: Adaptive</vt:lpstr>
      <vt:lpstr>SUMMARY</vt:lpstr>
      <vt:lpstr>Axe’s organizational archetype?</vt:lpstr>
      <vt:lpstr>Problems Often Caused by Overly Functional Orientation   (‘Optimizing for Cost’)</vt:lpstr>
      <vt:lpstr>Pain Points</vt:lpstr>
      <vt:lpstr>Pain Points</vt:lpstr>
      <vt:lpstr>Pain Points</vt:lpstr>
      <vt:lpstr>Enable Market-Oriented Teams   (‘Optimizing for Speed’)</vt:lpstr>
      <vt:lpstr>Market-orientated teams</vt:lpstr>
      <vt:lpstr>Market-orientated teams</vt:lpstr>
      <vt:lpstr>Market-orientated teams</vt:lpstr>
      <vt:lpstr>Overcoming Objections Making Functional Orientation Work</vt:lpstr>
      <vt:lpstr>Do not dismiss functional-orientation entirely</vt:lpstr>
      <vt:lpstr>Objection: “You’re eliminating our Ops team.”</vt:lpstr>
      <vt:lpstr>Objection: “DevOps makes us less secure.”</vt:lpstr>
      <vt:lpstr>Objection: “We have offshore teams.”</vt:lpstr>
      <vt:lpstr>Objection: “I’ve got too much COTS and legacy code.”</vt:lpstr>
      <vt:lpstr>Objection: “We don’t have these skills.”</vt:lpstr>
      <vt:lpstr>DevOps Team Topologies</vt:lpstr>
      <vt:lpstr>PowerPoint Presentation</vt:lpstr>
      <vt:lpstr>DevOps Anti-Types</vt:lpstr>
      <vt:lpstr>Anti-Type A:  Dev and Ops Silos</vt:lpstr>
      <vt:lpstr>Anti-Type B:   DevOps Team Silo</vt:lpstr>
      <vt:lpstr>Anti-Type C:   Dev Don't Need Ops</vt:lpstr>
      <vt:lpstr>Anti-Type D:  DevOps as Tools Team</vt:lpstr>
      <vt:lpstr>Anti-Type E:  Rebranded SysAdmin</vt:lpstr>
      <vt:lpstr>Anti-Type F:  Ops Embedded in Dev Team</vt:lpstr>
      <vt:lpstr>Anti-Type G:   Dev and DBA Silos</vt:lpstr>
      <vt:lpstr>Type 1: Dev and Ops Collaboration</vt:lpstr>
      <vt:lpstr>Type 2: Fully Shared Ops Responsibilities</vt:lpstr>
      <vt:lpstr>Type 3: Ops as Infrastructure-as-a-Service (Platform)</vt:lpstr>
      <vt:lpstr>Type 4: DevOps as an External Service</vt:lpstr>
      <vt:lpstr>Type 5: DevOps Team with an Expiry Date</vt:lpstr>
      <vt:lpstr>Type 6: DevOps Advocacy Team</vt:lpstr>
      <vt:lpstr>Type 7: SRE Team (Google Model)</vt:lpstr>
      <vt:lpstr>Type 8: Container-Driven Collaboration</vt:lpstr>
      <vt:lpstr>Type 9: Dev and DBA Collaboration</vt:lpstr>
      <vt:lpstr>Enable Every Team Member to Be a Generalist</vt:lpstr>
      <vt:lpstr>Waterfall with functional-orientation </vt:lpstr>
      <vt:lpstr>Do not dismiss functional-orientation entirely</vt:lpstr>
      <vt:lpstr>From I-Shaped to T-Shaped</vt:lpstr>
      <vt:lpstr>More shapes?</vt:lpstr>
      <vt:lpstr>Design Team Boundaries in Accordance with Conway’s Law</vt:lpstr>
      <vt:lpstr>CONWAY’S LAW </vt:lpstr>
      <vt:lpstr>CONWAY’S LAW </vt:lpstr>
      <vt:lpstr>CONWAY’S LAW </vt:lpstr>
      <vt:lpstr>4 fundamental topologies for fast flow</vt:lpstr>
      <vt:lpstr>4 fundamental topologies for fast flow</vt:lpstr>
      <vt:lpstr>3 core interaction modes</vt:lpstr>
      <vt:lpstr>3 core interaction modes</vt:lpstr>
      <vt:lpstr>Triggers for change</vt:lpstr>
      <vt:lpstr>Triggers for change</vt:lpstr>
      <vt:lpstr>Team Topologies for fast flow</vt:lpstr>
      <vt:lpstr>Rethink team structures, purpose and interaction</vt:lpstr>
      <vt:lpstr>Explicit cognitive load</vt:lpstr>
      <vt:lpstr>Large Conway mismatches</vt:lpstr>
      <vt:lpstr>Team Interactions</vt:lpstr>
      <vt:lpstr>Thinnest Viable Platform</vt:lpstr>
      <vt:lpstr>The “Spotify model” helps to</vt:lpstr>
      <vt:lpstr>We also need to address</vt:lpstr>
      <vt:lpstr>Case studies:  Spotify </vt:lpstr>
      <vt:lpstr>The Spotify model</vt:lpstr>
      <vt:lpstr>The Spotify model</vt:lpstr>
      <vt:lpstr>Case studies:  Amazon </vt:lpstr>
      <vt:lpstr>Vision</vt:lpstr>
      <vt:lpstr>Jeff Bezos’ Big Mandate (2001)  Steve Yegge’s Architecture Rant </vt:lpstr>
      <vt:lpstr>A Look Back: Development transformation</vt:lpstr>
      <vt:lpstr>Every Team is a DevOps team</vt:lpstr>
      <vt:lpstr>Amazon S3 at launch</vt:lpstr>
      <vt:lpstr>Amazon S3 today</vt:lpstr>
      <vt:lpstr>The recipe</vt:lpstr>
      <vt:lpstr>The recipe</vt:lpstr>
      <vt:lpstr>The recipe</vt:lpstr>
      <vt:lpstr>Pipelines</vt:lpstr>
      <vt:lpstr>Monolith development lifecycle</vt:lpstr>
      <vt:lpstr>Microservice development lifecycle</vt:lpstr>
      <vt:lpstr>Pipelines</vt:lpstr>
      <vt:lpstr>2 Pizza Team Responsibility Venn Diagram</vt:lpstr>
      <vt:lpstr>2 Pizza Team Responsibility Venn Diagram</vt:lpstr>
      <vt:lpstr>Practices and Patterns</vt:lpstr>
      <vt:lpstr>Automate everything</vt:lpstr>
      <vt:lpstr>Belts and suspenders</vt:lpstr>
      <vt:lpstr>Standardize Tools</vt:lpstr>
      <vt:lpstr>Culture Foundation</vt:lpstr>
      <vt:lpstr>Common DevOps Practices </vt:lpstr>
      <vt:lpstr>Pairing and mobbing:   Discuss and experience 3 foundational practices</vt:lpstr>
      <vt:lpstr>Pair programming  can be slow and frustrating</vt:lpstr>
      <vt:lpstr>Pair programming  Why use it?</vt:lpstr>
      <vt:lpstr>Pair programming  How to do it?</vt:lpstr>
      <vt:lpstr>Pair programming with A</vt:lpstr>
      <vt:lpstr>Ping-Pong Programming</vt:lpstr>
      <vt:lpstr>Ping-Pong Programming  Why use it? </vt:lpstr>
      <vt:lpstr>Ping-Pong Programming   How to do it?</vt:lpstr>
      <vt:lpstr>Mob Programming  What is it?</vt:lpstr>
      <vt:lpstr>Mob Programming  How to do it?</vt:lpstr>
      <vt:lpstr>Mob Programming  How to do it?</vt:lpstr>
      <vt:lpstr>Service model and technical practices</vt:lpstr>
      <vt:lpstr>Service Model   The Old Way: Assembly Line IT </vt:lpstr>
      <vt:lpstr>Model 1: “Legacy”</vt:lpstr>
      <vt:lpstr>Each Server Built This Way is A “Pet”</vt:lpstr>
      <vt:lpstr>Model 2: Robotics Factory IT</vt:lpstr>
      <vt:lpstr>Every Server is Just Another Part of the Herd</vt:lpstr>
      <vt:lpstr>Model 1  vs  Model 2</vt:lpstr>
      <vt:lpstr>Every Server is Just Another Part of the Herd</vt:lpstr>
      <vt:lpstr>Failures happen … Always</vt:lpstr>
      <vt:lpstr>Everything-as-Code  Save everything as code: configuration, infrastructure and pipelines </vt:lpstr>
      <vt:lpstr>Why store all things as code? </vt:lpstr>
      <vt:lpstr>Why store all things as code? </vt:lpstr>
      <vt:lpstr>Why store all things as code? </vt:lpstr>
      <vt:lpstr>Why store all things as code? </vt:lpstr>
      <vt:lpstr>Why store all things as code? </vt:lpstr>
      <vt:lpstr>Best practices </vt:lpstr>
      <vt:lpstr>Best practices </vt:lpstr>
      <vt:lpstr>Demo day:   Experiment with the optimal methods of producing a showcase.</vt:lpstr>
      <vt:lpstr>Showcase  What is it?</vt:lpstr>
      <vt:lpstr>Showcase  Why use it?</vt:lpstr>
      <vt:lpstr>Showcase  Advice</vt:lpstr>
      <vt:lpstr>Showcase  Advice</vt:lpstr>
      <vt:lpstr>Retrospectives, information radiators, and team sentiment</vt:lpstr>
      <vt:lpstr>Retrospectives</vt:lpstr>
      <vt:lpstr>Retrospective</vt:lpstr>
      <vt:lpstr>Retrospective</vt:lpstr>
      <vt:lpstr>Why retrospectives?</vt:lpstr>
      <vt:lpstr>Retrospective  Advice</vt:lpstr>
      <vt:lpstr>Team Sentiment</vt:lpstr>
      <vt:lpstr>Team Sentiment</vt:lpstr>
      <vt:lpstr>Why use a Team Sentiment practice?</vt:lpstr>
      <vt:lpstr>Lean Coffee  Metrics for Software Teams </vt:lpstr>
      <vt:lpstr>Why store all things as code? </vt:lpstr>
      <vt:lpstr>Summary</vt:lpstr>
      <vt:lpstr>Create Permanent Teams Around Core Products</vt:lpstr>
      <vt:lpstr>To Achieve Velocity, You Need Complete Teams</vt:lpstr>
      <vt:lpstr>Understand Your Customers and Value Streams</vt:lpstr>
      <vt:lpstr>Put the Spotlight on Bottlenecks</vt:lpstr>
      <vt:lpstr>Do Away with Inconsistent Environments</vt:lpstr>
      <vt:lpstr>Automate the Path to Production</vt:lpstr>
      <vt:lpstr>Build in Quality Up-front</vt:lpstr>
      <vt:lpstr>Break Down Communication Barriers</vt:lpstr>
      <vt:lpstr>Rethink and Rebuild your Teams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culture  Organizing DevOps Teams and Architecture According to Conway’s Law</dc:title>
  <dc:creator>Ahmed Hosni</dc:creator>
  <cp:lastModifiedBy>Ahmed Hosni</cp:lastModifiedBy>
  <cp:revision>10</cp:revision>
  <dcterms:created xsi:type="dcterms:W3CDTF">2020-04-23T23:49:30Z</dcterms:created>
  <dcterms:modified xsi:type="dcterms:W3CDTF">2020-04-23T23:59:17Z</dcterms:modified>
</cp:coreProperties>
</file>